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9" r:id="rId6"/>
    <p:sldId id="270" r:id="rId7"/>
    <p:sldId id="276" r:id="rId8"/>
    <p:sldId id="283" r:id="rId9"/>
    <p:sldId id="267" r:id="rId10"/>
    <p:sldId id="274" r:id="rId11"/>
    <p:sldId id="275" r:id="rId12"/>
    <p:sldId id="268" r:id="rId13"/>
    <p:sldId id="277" r:id="rId14"/>
    <p:sldId id="273" r:id="rId15"/>
    <p:sldId id="260" r:id="rId16"/>
    <p:sldId id="266" r:id="rId17"/>
    <p:sldId id="259" r:id="rId18"/>
    <p:sldId id="278" r:id="rId19"/>
    <p:sldId id="279" r:id="rId20"/>
    <p:sldId id="280" r:id="rId21"/>
    <p:sldId id="282" r:id="rId22"/>
    <p:sldId id="281"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C1E2917-660C-49A0-BEB5-940C98A2891E}" type="datetimeFigureOut">
              <a:rPr lang="fr-FR" smtClean="0"/>
              <a:pPr/>
              <a:t>23/07/2018</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D6DC4D4D-498C-46D5-AACB-61480683269F}"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1E2917-660C-49A0-BEB5-940C98A2891E}"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C4D4D-498C-46D5-AACB-61480683269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C1E2917-660C-49A0-BEB5-940C98A2891E}" type="datetimeFigureOut">
              <a:rPr lang="fr-FR" smtClean="0"/>
              <a:pPr/>
              <a:t>23/07/2018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6DC4D4D-498C-46D5-AACB-61480683269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C1E2917-660C-49A0-BEB5-940C98A2891E}" type="datetimeFigureOut">
              <a:rPr lang="fr-FR" smtClean="0"/>
              <a:pPr/>
              <a:t>23/07/2018</a:t>
            </a:fld>
            <a:endParaRPr lang="fr-FR"/>
          </a:p>
        </p:txBody>
      </p:sp>
      <p:sp>
        <p:nvSpPr>
          <p:cNvPr id="9" name="Espace réservé du numéro de diapositive 8"/>
          <p:cNvSpPr>
            <a:spLocks noGrp="1"/>
          </p:cNvSpPr>
          <p:nvPr>
            <p:ph type="sldNum" sz="quarter" idx="15"/>
          </p:nvPr>
        </p:nvSpPr>
        <p:spPr/>
        <p:txBody>
          <a:bodyPr rtlCol="0"/>
          <a:lstStyle/>
          <a:p>
            <a:fld id="{D6DC4D4D-498C-46D5-AACB-61480683269F}" type="slidenum">
              <a:rPr lang="fr-FR" smtClean="0"/>
              <a:pPr/>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C1E2917-660C-49A0-BEB5-940C98A2891E}" type="datetimeFigureOut">
              <a:rPr lang="fr-FR" smtClean="0"/>
              <a:pPr/>
              <a:t>23/07/2018</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D6DC4D4D-498C-46D5-AACB-61480683269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C1E2917-660C-49A0-BEB5-940C98A2891E}" type="datetimeFigureOut">
              <a:rPr lang="fr-FR" smtClean="0"/>
              <a:pPr/>
              <a:t>23/07/2018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6DC4D4D-498C-46D5-AACB-61480683269F}" type="slidenum">
              <a:rPr lang="fr-FR" smtClean="0"/>
              <a:pPr/>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C1E2917-660C-49A0-BEB5-940C98A2891E}" type="datetimeFigureOut">
              <a:rPr lang="fr-FR" smtClean="0"/>
              <a:pPr/>
              <a:t>23/07/2018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6DC4D4D-498C-46D5-AACB-61480683269F}" type="slidenum">
              <a:rPr lang="fr-FR" smtClean="0"/>
              <a:pPr/>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C1E2917-660C-49A0-BEB5-940C98A2891E}" type="datetimeFigureOut">
              <a:rPr lang="fr-FR" smtClean="0"/>
              <a:pPr/>
              <a:t>23/07/2018</a:t>
            </a:fld>
            <a:endParaRPr lang="fr-FR"/>
          </a:p>
        </p:txBody>
      </p:sp>
      <p:sp>
        <p:nvSpPr>
          <p:cNvPr id="7" name="Espace réservé du numéro de diapositive 6"/>
          <p:cNvSpPr>
            <a:spLocks noGrp="1"/>
          </p:cNvSpPr>
          <p:nvPr>
            <p:ph type="sldNum" sz="quarter" idx="11"/>
          </p:nvPr>
        </p:nvSpPr>
        <p:spPr/>
        <p:txBody>
          <a:bodyPr rtlCol="0"/>
          <a:lstStyle/>
          <a:p>
            <a:fld id="{D6DC4D4D-498C-46D5-AACB-61480683269F}" type="slidenum">
              <a:rPr lang="fr-FR" smtClean="0"/>
              <a:pPr/>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1E2917-660C-49A0-BEB5-940C98A2891E}" type="datetimeFigureOut">
              <a:rPr lang="fr-FR" smtClean="0"/>
              <a:pPr/>
              <a:t>23/07/2018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6DC4D4D-498C-46D5-AACB-61480683269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C1E2917-660C-49A0-BEB5-940C98A2891E}" type="datetimeFigureOut">
              <a:rPr lang="fr-FR" smtClean="0"/>
              <a:pPr/>
              <a:t>23/07/2018</a:t>
            </a:fld>
            <a:endParaRPr lang="fr-FR"/>
          </a:p>
        </p:txBody>
      </p:sp>
      <p:sp>
        <p:nvSpPr>
          <p:cNvPr id="22" name="Espace réservé du numéro de diapositive 21"/>
          <p:cNvSpPr>
            <a:spLocks noGrp="1"/>
          </p:cNvSpPr>
          <p:nvPr>
            <p:ph type="sldNum" sz="quarter" idx="15"/>
          </p:nvPr>
        </p:nvSpPr>
        <p:spPr/>
        <p:txBody>
          <a:bodyPr rtlCol="0"/>
          <a:lstStyle/>
          <a:p>
            <a:fld id="{D6DC4D4D-498C-46D5-AACB-61480683269F}" type="slidenum">
              <a:rPr lang="fr-FR" smtClean="0"/>
              <a:pPr/>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C1E2917-660C-49A0-BEB5-940C98A2891E}" type="datetimeFigureOut">
              <a:rPr lang="fr-FR" smtClean="0"/>
              <a:pPr/>
              <a:t>23/07/2018</a:t>
            </a:fld>
            <a:endParaRPr lang="fr-FR"/>
          </a:p>
        </p:txBody>
      </p:sp>
      <p:sp>
        <p:nvSpPr>
          <p:cNvPr id="18" name="Espace réservé du numéro de diapositive 17"/>
          <p:cNvSpPr>
            <a:spLocks noGrp="1"/>
          </p:cNvSpPr>
          <p:nvPr>
            <p:ph type="sldNum" sz="quarter" idx="11"/>
          </p:nvPr>
        </p:nvSpPr>
        <p:spPr/>
        <p:txBody>
          <a:bodyPr rtlCol="0"/>
          <a:lstStyle/>
          <a:p>
            <a:fld id="{D6DC4D4D-498C-46D5-AACB-61480683269F}" type="slidenum">
              <a:rPr lang="fr-FR" smtClean="0"/>
              <a:pPr/>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1E2917-660C-49A0-BEB5-940C98A2891E}" type="datetimeFigureOut">
              <a:rPr lang="fr-FR" smtClean="0"/>
              <a:pPr/>
              <a:t>23/07/2018</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DC4D4D-498C-46D5-AACB-61480683269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M" dirty="0" smtClean="0"/>
              <a:t>AVENIR JEUNE DE L’OUEST</a:t>
            </a:r>
            <a:br>
              <a:rPr lang="fr-CM" dirty="0" smtClean="0"/>
            </a:br>
            <a:r>
              <a:rPr lang="fr-CM" dirty="0" smtClean="0"/>
              <a:t>(AJO)</a:t>
            </a:r>
            <a:endParaRPr lang="fr-FR" dirty="0"/>
          </a:p>
        </p:txBody>
      </p:sp>
      <p:sp>
        <p:nvSpPr>
          <p:cNvPr id="3" name="Sous-titre 2"/>
          <p:cNvSpPr>
            <a:spLocks noGrp="1"/>
          </p:cNvSpPr>
          <p:nvPr>
            <p:ph type="subTitle" idx="1"/>
          </p:nvPr>
        </p:nvSpPr>
        <p:spPr/>
        <p:txBody>
          <a:bodyPr/>
          <a:lstStyle/>
          <a:p>
            <a:r>
              <a:rPr lang="fr-CM" dirty="0" smtClean="0"/>
              <a:t>François Patrick LELE WAFFO</a:t>
            </a:r>
          </a:p>
          <a:p>
            <a:r>
              <a:rPr lang="fr-CM" dirty="0" smtClean="0"/>
              <a:t>23 July 2018</a:t>
            </a:r>
          </a:p>
          <a:p>
            <a:r>
              <a:rPr lang="fr-CM" dirty="0" smtClean="0"/>
              <a:t>Amsterdam</a:t>
            </a: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from="(-#ppt_w/2)" to="(#ppt_x)" calcmode="lin" valueType="num">
                                      <p:cBhvr>
                                        <p:cTn id="22" dur="600" fill="hold">
                                          <p:stCondLst>
                                            <p:cond delay="0"/>
                                          </p:stCondLst>
                                        </p:cTn>
                                        <p:tgtEl>
                                          <p:spTgt spid="3">
                                            <p:txEl>
                                              <p:pRg st="1" end="1"/>
                                            </p:txEl>
                                          </p:spTgt>
                                        </p:tgtEl>
                                        <p:attrNameLst>
                                          <p:attrName>ppt_x</p:attrName>
                                        </p:attrNameLst>
                                      </p:cBhvr>
                                    </p:anim>
                                    <p:anim from="0" to="-1.0" calcmode="lin" valueType="num">
                                      <p:cBhvr>
                                        <p:cTn id="23" dur="200" decel="50000" autoRev="1" fill="hold">
                                          <p:stCondLst>
                                            <p:cond delay="600"/>
                                          </p:stCondLst>
                                        </p:cTn>
                                        <p:tgtEl>
                                          <p:spTgt spid="3">
                                            <p:txEl>
                                              <p:pRg st="1" end="1"/>
                                            </p:txEl>
                                          </p:spTgt>
                                        </p:tgtEl>
                                        <p:attrNameLst>
                                          <p:attrName>xshear</p:attrName>
                                        </p:attrNameLst>
                                      </p:cBhvr>
                                    </p:anim>
                                    <p:animScale>
                                      <p:cBhvr>
                                        <p:cTn id="24" dur="200" decel="100000" autoRev="1" fill="hold">
                                          <p:stCondLst>
                                            <p:cond delay="600"/>
                                          </p:stCondLst>
                                        </p:cTn>
                                        <p:tgtEl>
                                          <p:spTgt spid="3">
                                            <p:txEl>
                                              <p:pRg st="1" end="1"/>
                                            </p:txEl>
                                          </p:spTgt>
                                        </p:tgtEl>
                                      </p:cBhvr>
                                      <p:from x="100000" y="100000"/>
                                      <p:to x="80000" y="100000"/>
                                    </p:animScale>
                                    <p:anim by="(#ppt_h/3+#ppt_w*0.1)" calcmode="lin" valueType="num">
                                      <p:cBhvr additive="sum">
                                        <p:cTn id="25"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from="(-#ppt_w/2)" to="(#ppt_x)" calcmode="lin" valueType="num">
                                      <p:cBhvr>
                                        <p:cTn id="30" dur="600" fill="hold">
                                          <p:stCondLst>
                                            <p:cond delay="0"/>
                                          </p:stCondLst>
                                        </p:cTn>
                                        <p:tgtEl>
                                          <p:spTgt spid="3">
                                            <p:txEl>
                                              <p:pRg st="2" end="2"/>
                                            </p:txEl>
                                          </p:spTgt>
                                        </p:tgtEl>
                                        <p:attrNameLst>
                                          <p:attrName>ppt_x</p:attrName>
                                        </p:attrNameLst>
                                      </p:cBhvr>
                                    </p:anim>
                                    <p:anim from="0" to="-1.0" calcmode="lin" valueType="num">
                                      <p:cBhvr>
                                        <p:cTn id="31" dur="200" decel="50000" autoRev="1" fill="hold">
                                          <p:stCondLst>
                                            <p:cond delay="600"/>
                                          </p:stCondLst>
                                        </p:cTn>
                                        <p:tgtEl>
                                          <p:spTgt spid="3">
                                            <p:txEl>
                                              <p:pRg st="2" end="2"/>
                                            </p:txEl>
                                          </p:spTgt>
                                        </p:tgtEl>
                                        <p:attrNameLst>
                                          <p:attrName>xshear</p:attrName>
                                        </p:attrNameLst>
                                      </p:cBhvr>
                                    </p:anim>
                                    <p:animScale>
                                      <p:cBhvr>
                                        <p:cTn id="32" dur="200" decel="100000" autoRev="1" fill="hold">
                                          <p:stCondLst>
                                            <p:cond delay="600"/>
                                          </p:stCondLst>
                                        </p:cTn>
                                        <p:tgtEl>
                                          <p:spTgt spid="3">
                                            <p:txEl>
                                              <p:pRg st="2" end="2"/>
                                            </p:txEl>
                                          </p:spTgt>
                                        </p:tgtEl>
                                      </p:cBhvr>
                                      <p:from x="100000" y="100000"/>
                                      <p:to x="80000" y="100000"/>
                                    </p:animScale>
                                    <p:anim by="(#ppt_h/3+#ppt_w*0.1)" calcmode="lin" valueType="num">
                                      <p:cBhvr additive="sum">
                                        <p:cTn id="33"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M" dirty="0" err="1" smtClean="0"/>
              <a:t>Cameroon</a:t>
            </a:r>
            <a:r>
              <a:rPr lang="fr-CM" dirty="0" smtClean="0"/>
              <a:t> </a:t>
            </a:r>
            <a:r>
              <a:rPr lang="fr-CM" dirty="0" err="1" smtClean="0"/>
              <a:t>is</a:t>
            </a:r>
            <a:r>
              <a:rPr lang="fr-CM" dirty="0" smtClean="0"/>
              <a:t> </a:t>
            </a:r>
            <a:r>
              <a:rPr lang="fr-CM" dirty="0" err="1" smtClean="0"/>
              <a:t>still</a:t>
            </a:r>
            <a:r>
              <a:rPr lang="fr-CM" dirty="0" smtClean="0"/>
              <a:t> </a:t>
            </a:r>
            <a:r>
              <a:rPr lang="fr-CM" dirty="0" err="1" smtClean="0"/>
              <a:t>strongly</a:t>
            </a:r>
            <a:r>
              <a:rPr lang="fr-CM" dirty="0" smtClean="0"/>
              <a:t> </a:t>
            </a:r>
            <a:r>
              <a:rPr lang="fr-CM" dirty="0" err="1" smtClean="0"/>
              <a:t>attached</a:t>
            </a:r>
            <a:r>
              <a:rPr lang="fr-CM" dirty="0" smtClean="0"/>
              <a:t> to </a:t>
            </a:r>
            <a:r>
              <a:rPr lang="fr-CM" dirty="0" err="1" smtClean="0"/>
              <a:t>its</a:t>
            </a:r>
            <a:r>
              <a:rPr lang="fr-CM" dirty="0" smtClean="0"/>
              <a:t> </a:t>
            </a:r>
            <a:r>
              <a:rPr lang="fr-CM" dirty="0" err="1" smtClean="0"/>
              <a:t>traditional</a:t>
            </a:r>
            <a:r>
              <a:rPr lang="fr-CM" dirty="0" smtClean="0"/>
              <a:t> values</a:t>
            </a:r>
            <a:endParaRPr lang="fr-FR" dirty="0"/>
          </a:p>
        </p:txBody>
      </p:sp>
      <p:sp>
        <p:nvSpPr>
          <p:cNvPr id="3" name="Espace réservé du contenu 2"/>
          <p:cNvSpPr>
            <a:spLocks noGrp="1"/>
          </p:cNvSpPr>
          <p:nvPr>
            <p:ph sz="quarter" idx="1"/>
          </p:nvPr>
        </p:nvSpPr>
        <p:spPr/>
        <p:txBody>
          <a:bodyPr>
            <a:normAutofit/>
          </a:bodyPr>
          <a:lstStyle/>
          <a:p>
            <a:r>
              <a:rPr lang="fr-CM" dirty="0" smtClean="0"/>
              <a:t>‘</a:t>
            </a:r>
            <a:r>
              <a:rPr lang="fr-CM" dirty="0" err="1" smtClean="0"/>
              <a:t>Selling</a:t>
            </a:r>
            <a:r>
              <a:rPr lang="fr-CM" dirty="0" smtClean="0"/>
              <a:t> </a:t>
            </a:r>
            <a:r>
              <a:rPr lang="fr-CM" dirty="0" err="1" smtClean="0"/>
              <a:t>your</a:t>
            </a:r>
            <a:r>
              <a:rPr lang="fr-CM" dirty="0" smtClean="0"/>
              <a:t> body’ </a:t>
            </a:r>
            <a:r>
              <a:rPr lang="fr-CM" dirty="0" err="1" smtClean="0"/>
              <a:t>stays</a:t>
            </a:r>
            <a:r>
              <a:rPr lang="fr-CM" dirty="0" smtClean="0"/>
              <a:t> an immoral </a:t>
            </a:r>
            <a:r>
              <a:rPr lang="fr-CM" dirty="0" err="1" smtClean="0"/>
              <a:t>act</a:t>
            </a:r>
            <a:r>
              <a:rPr lang="fr-CM" dirty="0" smtClean="0"/>
              <a:t> in </a:t>
            </a:r>
            <a:r>
              <a:rPr lang="fr-CM" dirty="0" err="1" smtClean="0"/>
              <a:t>Cameroon</a:t>
            </a:r>
            <a:endParaRPr lang="fr-CM" dirty="0" smtClean="0"/>
          </a:p>
          <a:p>
            <a:r>
              <a:rPr lang="fr-CM" dirty="0" err="1" smtClean="0"/>
              <a:t>Context</a:t>
            </a:r>
            <a:r>
              <a:rPr lang="fr-CM" dirty="0" smtClean="0"/>
              <a:t>, </a:t>
            </a:r>
            <a:r>
              <a:rPr lang="fr-CM" dirty="0" err="1" smtClean="0"/>
              <a:t>history</a:t>
            </a:r>
            <a:r>
              <a:rPr lang="fr-CM" dirty="0" smtClean="0"/>
              <a:t>, culture and tradition </a:t>
            </a:r>
            <a:r>
              <a:rPr lang="fr-CM" dirty="0" err="1" smtClean="0"/>
              <a:t>remain</a:t>
            </a:r>
            <a:r>
              <a:rPr lang="fr-CM" dirty="0" smtClean="0"/>
              <a:t> important </a:t>
            </a:r>
            <a:r>
              <a:rPr lang="fr-CM" dirty="0" err="1" smtClean="0"/>
              <a:t>factors</a:t>
            </a:r>
            <a:r>
              <a:rPr lang="fr-CM" dirty="0" smtClean="0"/>
              <a:t> </a:t>
            </a:r>
            <a:r>
              <a:rPr lang="fr-CM" dirty="0" err="1" smtClean="0"/>
              <a:t>that</a:t>
            </a:r>
            <a:r>
              <a:rPr lang="fr-CM" dirty="0" smtClean="0"/>
              <a:t> </a:t>
            </a:r>
            <a:r>
              <a:rPr lang="fr-CM" dirty="0" err="1" smtClean="0"/>
              <a:t>leave</a:t>
            </a:r>
            <a:r>
              <a:rPr lang="fr-CM" dirty="0" smtClean="0"/>
              <a:t> </a:t>
            </a:r>
            <a:r>
              <a:rPr lang="fr-CM" dirty="0" err="1" smtClean="0"/>
              <a:t>little</a:t>
            </a:r>
            <a:r>
              <a:rPr lang="fr-CM" dirty="0" smtClean="0"/>
              <a:t> </a:t>
            </a:r>
            <a:r>
              <a:rPr lang="fr-CM" dirty="0" err="1" smtClean="0"/>
              <a:t>space</a:t>
            </a:r>
            <a:r>
              <a:rPr lang="fr-CM" dirty="0" smtClean="0"/>
              <a:t> for self-</a:t>
            </a:r>
            <a:r>
              <a:rPr lang="fr-CM" dirty="0" err="1" smtClean="0"/>
              <a:t>determination</a:t>
            </a:r>
            <a:r>
              <a:rPr lang="fr-CM" dirty="0" smtClean="0"/>
              <a:t> </a:t>
            </a:r>
          </a:p>
          <a:p>
            <a:r>
              <a:rPr lang="fr-CM" dirty="0" smtClean="0"/>
              <a:t>People point </a:t>
            </a:r>
            <a:r>
              <a:rPr lang="fr-CM" dirty="0" err="1" smtClean="0"/>
              <a:t>their</a:t>
            </a:r>
            <a:r>
              <a:rPr lang="fr-CM" dirty="0" smtClean="0"/>
              <a:t> </a:t>
            </a:r>
            <a:r>
              <a:rPr lang="fr-CM" dirty="0" err="1" smtClean="0"/>
              <a:t>fingers</a:t>
            </a:r>
            <a:r>
              <a:rPr lang="fr-CM" dirty="0" smtClean="0"/>
              <a:t> </a:t>
            </a:r>
            <a:r>
              <a:rPr lang="fr-CM" dirty="0" err="1" smtClean="0"/>
              <a:t>at</a:t>
            </a:r>
            <a:r>
              <a:rPr lang="fr-CM" dirty="0" smtClean="0"/>
              <a:t> us </a:t>
            </a:r>
            <a:r>
              <a:rPr lang="fr-CM" dirty="0" err="1" smtClean="0"/>
              <a:t>at</a:t>
            </a:r>
            <a:r>
              <a:rPr lang="fr-CM" dirty="0" smtClean="0"/>
              <a:t> </a:t>
            </a:r>
            <a:r>
              <a:rPr lang="fr-CM" dirty="0" err="1" smtClean="0"/>
              <a:t>every</a:t>
            </a:r>
            <a:r>
              <a:rPr lang="fr-CM" dirty="0" smtClean="0"/>
              <a:t> corner</a:t>
            </a:r>
          </a:p>
          <a:p>
            <a:r>
              <a:rPr lang="fr-CM" dirty="0" err="1" smtClean="0"/>
              <a:t>We</a:t>
            </a:r>
            <a:r>
              <a:rPr lang="fr-CM" dirty="0" smtClean="0"/>
              <a:t> are </a:t>
            </a:r>
            <a:r>
              <a:rPr lang="fr-CM" dirty="0" err="1" smtClean="0"/>
              <a:t>rejected</a:t>
            </a:r>
            <a:r>
              <a:rPr lang="fr-CM" dirty="0" smtClean="0"/>
              <a:t> by </a:t>
            </a:r>
            <a:r>
              <a:rPr lang="fr-CM" dirty="0" err="1" smtClean="0"/>
              <a:t>our</a:t>
            </a:r>
            <a:r>
              <a:rPr lang="fr-CM" dirty="0" smtClean="0"/>
              <a:t> </a:t>
            </a:r>
            <a:r>
              <a:rPr lang="fr-CM" dirty="0" err="1" smtClean="0"/>
              <a:t>families</a:t>
            </a:r>
            <a:endParaRPr lang="fr-CM" dirty="0" smtClean="0"/>
          </a:p>
          <a:p>
            <a:r>
              <a:rPr lang="fr-CM" dirty="0" smtClean="0"/>
              <a:t>Verbal </a:t>
            </a:r>
            <a:r>
              <a:rPr lang="fr-CM" dirty="0" err="1" smtClean="0"/>
              <a:t>aggressions</a:t>
            </a:r>
            <a:r>
              <a:rPr lang="fr-CM" dirty="0" smtClean="0"/>
              <a:t> </a:t>
            </a:r>
          </a:p>
          <a:p>
            <a:r>
              <a:rPr lang="fr-CM" dirty="0" err="1" smtClean="0"/>
              <a:t>Different</a:t>
            </a:r>
            <a:r>
              <a:rPr lang="fr-CM" dirty="0" smtClean="0"/>
              <a:t> sorts of violence</a:t>
            </a:r>
          </a:p>
          <a:p>
            <a:r>
              <a:rPr lang="fr-CM" dirty="0" err="1" smtClean="0"/>
              <a:t>Several</a:t>
            </a:r>
            <a:r>
              <a:rPr lang="fr-CM" dirty="0" smtClean="0"/>
              <a:t> abuses in </a:t>
            </a:r>
            <a:r>
              <a:rPr lang="fr-CM" dirty="0" err="1" smtClean="0"/>
              <a:t>many</a:t>
            </a:r>
            <a:r>
              <a:rPr lang="fr-CM" dirty="0" smtClean="0"/>
              <a:t> </a:t>
            </a:r>
            <a:r>
              <a:rPr lang="fr-CM" dirty="0" err="1" smtClean="0"/>
              <a:t>forms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M" dirty="0" smtClean="0"/>
              <a:t>Personal </a:t>
            </a:r>
            <a:r>
              <a:rPr lang="fr-CM" dirty="0" err="1" smtClean="0"/>
              <a:t>skills</a:t>
            </a:r>
            <a:r>
              <a:rPr lang="fr-CM" dirty="0" smtClean="0"/>
              <a:t> </a:t>
            </a:r>
            <a:r>
              <a:rPr lang="fr-CM" dirty="0" err="1" smtClean="0"/>
              <a:t>that</a:t>
            </a:r>
            <a:r>
              <a:rPr lang="fr-CM" dirty="0" smtClean="0"/>
              <a:t> </a:t>
            </a:r>
            <a:r>
              <a:rPr lang="fr-CM" dirty="0" err="1" smtClean="0"/>
              <a:t>get</a:t>
            </a:r>
            <a:r>
              <a:rPr lang="fr-CM" dirty="0" smtClean="0"/>
              <a:t> </a:t>
            </a:r>
            <a:r>
              <a:rPr lang="fr-CM" dirty="0" err="1" smtClean="0"/>
              <a:t>hurt</a:t>
            </a:r>
            <a:endParaRPr lang="fr-FR" dirty="0"/>
          </a:p>
        </p:txBody>
      </p:sp>
      <p:sp>
        <p:nvSpPr>
          <p:cNvPr id="3" name="Espace réservé du contenu 2"/>
          <p:cNvSpPr>
            <a:spLocks noGrp="1"/>
          </p:cNvSpPr>
          <p:nvPr>
            <p:ph sz="quarter" idx="1"/>
          </p:nvPr>
        </p:nvSpPr>
        <p:spPr/>
        <p:txBody>
          <a:bodyPr/>
          <a:lstStyle/>
          <a:p>
            <a:r>
              <a:rPr lang="fr-CM" dirty="0" err="1" smtClean="0"/>
              <a:t>Low</a:t>
            </a:r>
            <a:r>
              <a:rPr lang="fr-CM" dirty="0" smtClean="0"/>
              <a:t> self-estime </a:t>
            </a:r>
          </a:p>
          <a:p>
            <a:r>
              <a:rPr lang="fr-CM" dirty="0" smtClean="0"/>
              <a:t>Limited social </a:t>
            </a:r>
            <a:r>
              <a:rPr lang="fr-CM" dirty="0" err="1" smtClean="0"/>
              <a:t>skills</a:t>
            </a:r>
            <a:r>
              <a:rPr lang="fr-CM" dirty="0" smtClean="0"/>
              <a:t> </a:t>
            </a:r>
          </a:p>
          <a:p>
            <a:r>
              <a:rPr lang="fr-CM" dirty="0" smtClean="0"/>
              <a:t>Poor </a:t>
            </a:r>
            <a:r>
              <a:rPr lang="fr-CM" dirty="0" err="1" smtClean="0"/>
              <a:t>relationship</a:t>
            </a:r>
            <a:r>
              <a:rPr lang="fr-CM" dirty="0" smtClean="0"/>
              <a:t> </a:t>
            </a:r>
            <a:r>
              <a:rPr lang="fr-CM" dirty="0" err="1" smtClean="0"/>
              <a:t>skills</a:t>
            </a:r>
            <a:endParaRPr lang="fr-CM" dirty="0" smtClean="0"/>
          </a:p>
          <a:p>
            <a:r>
              <a:rPr lang="fr-FR" dirty="0"/>
              <a:t>Stigmatisation, </a:t>
            </a:r>
            <a:r>
              <a:rPr lang="fr-FR" dirty="0" smtClean="0"/>
              <a:t>social exclusion and criminalisation </a:t>
            </a:r>
            <a:r>
              <a:rPr lang="fr-FR" dirty="0" err="1" smtClean="0"/>
              <a:t>can</a:t>
            </a:r>
            <a:r>
              <a:rPr lang="fr-FR" dirty="0" smtClean="0"/>
              <a:t> </a:t>
            </a:r>
            <a:r>
              <a:rPr lang="fr-FR" dirty="0" err="1" smtClean="0"/>
              <a:t>play</a:t>
            </a:r>
            <a:r>
              <a:rPr lang="fr-FR" dirty="0" smtClean="0"/>
              <a:t> a </a:t>
            </a:r>
            <a:r>
              <a:rPr lang="fr-FR" dirty="0" err="1" smtClean="0"/>
              <a:t>negative</a:t>
            </a:r>
            <a:r>
              <a:rPr lang="fr-FR" dirty="0" smtClean="0"/>
              <a:t> </a:t>
            </a:r>
            <a:r>
              <a:rPr lang="fr-FR" dirty="0" err="1" smtClean="0"/>
              <a:t>role</a:t>
            </a:r>
            <a:r>
              <a:rPr lang="fr-FR" dirty="0" smtClean="0"/>
              <a:t> in the mental </a:t>
            </a:r>
            <a:r>
              <a:rPr lang="fr-FR" dirty="0" err="1" smtClean="0"/>
              <a:t>health</a:t>
            </a:r>
            <a:r>
              <a:rPr lang="fr-FR" dirty="0" smtClean="0"/>
              <a:t> of </a:t>
            </a:r>
            <a:r>
              <a:rPr lang="fr-FR" dirty="0" err="1" smtClean="0"/>
              <a:t>sex</a:t>
            </a:r>
            <a:r>
              <a:rPr lang="fr-FR" dirty="0" smtClean="0"/>
              <a:t> </a:t>
            </a:r>
            <a:r>
              <a:rPr lang="fr-FR" dirty="0" err="1" smtClean="0"/>
              <a:t>workers</a:t>
            </a:r>
            <a:r>
              <a:rPr lang="fr-FR" dirty="0" smtClean="0"/>
              <a:t> and </a:t>
            </a:r>
            <a:r>
              <a:rPr lang="fr-FR" dirty="0" err="1" smtClean="0"/>
              <a:t>can</a:t>
            </a:r>
            <a:r>
              <a:rPr lang="fr-FR" dirty="0" smtClean="0"/>
              <a:t> </a:t>
            </a:r>
            <a:r>
              <a:rPr lang="fr-FR" dirty="0" err="1" smtClean="0"/>
              <a:t>increase</a:t>
            </a:r>
            <a:r>
              <a:rPr lang="fr-FR" dirty="0" smtClean="0"/>
              <a:t> </a:t>
            </a:r>
            <a:r>
              <a:rPr lang="fr-FR" dirty="0" err="1" smtClean="0"/>
              <a:t>risk</a:t>
            </a:r>
            <a:r>
              <a:rPr lang="fr-FR" dirty="0" smtClean="0"/>
              <a:t> </a:t>
            </a:r>
            <a:r>
              <a:rPr lang="fr-FR" dirty="0" err="1" smtClean="0"/>
              <a:t>taking</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The </a:t>
            </a:r>
            <a:r>
              <a:rPr lang="fr-CM" dirty="0" err="1" smtClean="0"/>
              <a:t>prevalence</a:t>
            </a:r>
            <a:r>
              <a:rPr lang="fr-CM" dirty="0" smtClean="0"/>
              <a:t> of HIV in the </a:t>
            </a:r>
            <a:r>
              <a:rPr lang="fr-CM" dirty="0" err="1" smtClean="0"/>
              <a:t>sex</a:t>
            </a:r>
            <a:r>
              <a:rPr lang="fr-CM" dirty="0" smtClean="0"/>
              <a:t> worker </a:t>
            </a:r>
            <a:r>
              <a:rPr lang="fr-CM" dirty="0" err="1" smtClean="0"/>
              <a:t>community</a:t>
            </a:r>
            <a:endParaRPr lang="fr-FR" dirty="0"/>
          </a:p>
        </p:txBody>
      </p:sp>
      <p:sp>
        <p:nvSpPr>
          <p:cNvPr id="3" name="Espace réservé du texte 2"/>
          <p:cNvSpPr>
            <a:spLocks noGrp="1"/>
          </p:cNvSpPr>
          <p:nvPr>
            <p:ph type="body" idx="1"/>
          </p:nvPr>
        </p:nvSpPr>
        <p:spPr/>
        <p:txBody>
          <a:bodyPr/>
          <a:lstStyle/>
          <a:p>
            <a:r>
              <a:rPr lang="fr-CM" dirty="0" err="1" smtClean="0"/>
              <a:t>Very</a:t>
            </a:r>
            <a:r>
              <a:rPr lang="fr-CM" dirty="0" smtClean="0"/>
              <a:t> </a:t>
            </a:r>
            <a:r>
              <a:rPr lang="fr-CM" dirty="0" err="1" smtClean="0"/>
              <a:t>worrying</a:t>
            </a:r>
            <a:r>
              <a:rPr lang="fr-CM" dirty="0" smtClean="0"/>
              <a:t> </a:t>
            </a:r>
            <a:r>
              <a:rPr lang="fr-CM" dirty="0" err="1" smtClean="0"/>
              <a:t>numbers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err="1" smtClean="0"/>
              <a:t>Worrying</a:t>
            </a:r>
            <a:r>
              <a:rPr lang="fr-CM" dirty="0" smtClean="0"/>
              <a:t> </a:t>
            </a:r>
            <a:r>
              <a:rPr lang="fr-CM" dirty="0" err="1" smtClean="0"/>
              <a:t>numbers</a:t>
            </a:r>
            <a:endParaRPr lang="fr-FR" dirty="0"/>
          </a:p>
        </p:txBody>
      </p:sp>
      <p:sp>
        <p:nvSpPr>
          <p:cNvPr id="3" name="Espace réservé du contenu 2"/>
          <p:cNvSpPr>
            <a:spLocks noGrp="1"/>
          </p:cNvSpPr>
          <p:nvPr>
            <p:ph sz="quarter" idx="1"/>
          </p:nvPr>
        </p:nvSpPr>
        <p:spPr/>
        <p:txBody>
          <a:bodyPr>
            <a:normAutofit/>
          </a:bodyPr>
          <a:lstStyle/>
          <a:p>
            <a:pPr lvl="1">
              <a:buNone/>
            </a:pPr>
            <a:r>
              <a:rPr lang="fr-FR" sz="2200" dirty="0" smtClean="0"/>
              <a:t>The national </a:t>
            </a:r>
            <a:r>
              <a:rPr lang="fr-FR" sz="2200" dirty="0" err="1" smtClean="0"/>
              <a:t>prevalence</a:t>
            </a:r>
            <a:r>
              <a:rPr lang="fr-FR" sz="2200" dirty="0" smtClean="0"/>
              <a:t> </a:t>
            </a:r>
            <a:r>
              <a:rPr lang="fr-FR" sz="2200" dirty="0" err="1" smtClean="0"/>
              <a:t>stays</a:t>
            </a:r>
            <a:r>
              <a:rPr lang="fr-FR" sz="2200" dirty="0" smtClean="0"/>
              <a:t> high for </a:t>
            </a:r>
            <a:r>
              <a:rPr lang="fr-FR" sz="2200" dirty="0" err="1" smtClean="0"/>
              <a:t>sex</a:t>
            </a:r>
            <a:r>
              <a:rPr lang="fr-FR" sz="2200" dirty="0" smtClean="0"/>
              <a:t> </a:t>
            </a:r>
            <a:r>
              <a:rPr lang="fr-FR" sz="2200" dirty="0" err="1" smtClean="0"/>
              <a:t>workers</a:t>
            </a:r>
            <a:r>
              <a:rPr lang="fr-FR" sz="2200" dirty="0" smtClean="0"/>
              <a:t>.</a:t>
            </a:r>
          </a:p>
          <a:p>
            <a:pPr lvl="1">
              <a:buNone/>
            </a:pPr>
            <a:r>
              <a:rPr lang="fr-FR" sz="2200" dirty="0" smtClean="0"/>
              <a:t>In 2016, </a:t>
            </a:r>
            <a:r>
              <a:rPr lang="fr-FR" sz="2200" dirty="0" err="1" smtClean="0"/>
              <a:t>this</a:t>
            </a:r>
            <a:r>
              <a:rPr lang="fr-FR" sz="2200" dirty="0" smtClean="0"/>
              <a:t> </a:t>
            </a:r>
            <a:r>
              <a:rPr lang="fr-FR" sz="2200" dirty="0" err="1" smtClean="0"/>
              <a:t>number</a:t>
            </a:r>
            <a:r>
              <a:rPr lang="fr-FR" sz="2200" dirty="0" smtClean="0"/>
              <a:t> </a:t>
            </a:r>
            <a:r>
              <a:rPr lang="fr-FR" sz="2200" dirty="0" err="1" smtClean="0"/>
              <a:t>stays</a:t>
            </a:r>
            <a:r>
              <a:rPr lang="fr-FR" sz="2200" dirty="0" smtClean="0"/>
              <a:t> </a:t>
            </a:r>
            <a:r>
              <a:rPr lang="fr-FR" sz="2200" dirty="0" err="1" smtClean="0"/>
              <a:t>at</a:t>
            </a:r>
            <a:r>
              <a:rPr lang="fr-FR" sz="2200" dirty="0" smtClean="0"/>
              <a:t> 24.3% </a:t>
            </a:r>
            <a:r>
              <a:rPr lang="fr-FR" sz="2200" dirty="0" err="1" smtClean="0"/>
              <a:t>even</a:t>
            </a:r>
            <a:r>
              <a:rPr lang="fr-FR" sz="2200" dirty="0" smtClean="0"/>
              <a:t> </a:t>
            </a:r>
            <a:r>
              <a:rPr lang="fr-FR" sz="2200" dirty="0" err="1" smtClean="0"/>
              <a:t>though</a:t>
            </a:r>
            <a:r>
              <a:rPr lang="fr-FR" sz="2200" dirty="0" smtClean="0"/>
              <a:t> </a:t>
            </a:r>
            <a:r>
              <a:rPr lang="fr-FR" sz="2200" dirty="0" err="1" smtClean="0"/>
              <a:t>there</a:t>
            </a:r>
            <a:r>
              <a:rPr lang="fr-FR" sz="2200" dirty="0" smtClean="0"/>
              <a:t> </a:t>
            </a:r>
            <a:r>
              <a:rPr lang="fr-FR" sz="2200" dirty="0" err="1" smtClean="0"/>
              <a:t>were</a:t>
            </a:r>
            <a:r>
              <a:rPr lang="fr-FR" sz="2200" dirty="0" smtClean="0"/>
              <a:t> </a:t>
            </a:r>
            <a:r>
              <a:rPr lang="fr-FR" sz="2200" dirty="0" err="1" smtClean="0"/>
              <a:t>improvements</a:t>
            </a:r>
            <a:r>
              <a:rPr lang="fr-FR" sz="2200" dirty="0" smtClean="0"/>
              <a:t> </a:t>
            </a:r>
            <a:r>
              <a:rPr lang="fr-FR" sz="2200" dirty="0" err="1" smtClean="0"/>
              <a:t>between</a:t>
            </a:r>
            <a:r>
              <a:rPr lang="fr-FR" sz="2200" dirty="0" smtClean="0"/>
              <a:t> 2009 and 2016. The </a:t>
            </a:r>
            <a:r>
              <a:rPr lang="fr-FR" sz="2200" dirty="0" err="1" smtClean="0"/>
              <a:t>prevalence</a:t>
            </a:r>
            <a:r>
              <a:rPr lang="fr-FR" sz="2200" dirty="0" smtClean="0"/>
              <a:t> </a:t>
            </a:r>
            <a:r>
              <a:rPr lang="fr-FR" sz="2200" dirty="0" err="1" smtClean="0"/>
              <a:t>was</a:t>
            </a:r>
            <a:r>
              <a:rPr lang="fr-FR" sz="2200" dirty="0" smtClean="0"/>
              <a:t> </a:t>
            </a:r>
            <a:r>
              <a:rPr lang="fr-FR" sz="2200" dirty="0" err="1" smtClean="0"/>
              <a:t>at</a:t>
            </a:r>
            <a:r>
              <a:rPr lang="fr-FR" sz="2200" dirty="0" smtClean="0"/>
              <a:t> </a:t>
            </a:r>
            <a:r>
              <a:rPr lang="fr-CM" sz="2200" dirty="0" smtClean="0"/>
              <a:t>35,5% in 2009 and </a:t>
            </a:r>
            <a:r>
              <a:rPr lang="fr-CM" sz="2200" dirty="0" err="1" smtClean="0"/>
              <a:t>became</a:t>
            </a:r>
            <a:r>
              <a:rPr lang="fr-CM" sz="2200" dirty="0" smtClean="0"/>
              <a:t> </a:t>
            </a:r>
            <a:r>
              <a:rPr lang="fr-FR" sz="2200" dirty="0" smtClean="0"/>
              <a:t>24,3% in 2016</a:t>
            </a:r>
          </a:p>
          <a:p>
            <a:pPr lvl="1">
              <a:buNone/>
            </a:pPr>
            <a:endParaRPr lang="fr-CM" sz="2200" dirty="0" smtClean="0"/>
          </a:p>
          <a:p>
            <a:pPr lvl="1">
              <a:buNone/>
            </a:pPr>
            <a:endParaRPr lang="fr-CM" sz="2200" dirty="0" smtClean="0"/>
          </a:p>
          <a:p>
            <a:pPr lvl="1">
              <a:buNone/>
            </a:pPr>
            <a:r>
              <a:rPr lang="fr-CM" sz="2200" dirty="0" smtClean="0"/>
              <a:t>WITH ALL THIS, WE REALISE BITTERLY THAT THE LIFE OF A SEX WORKER IN CAMEROON IS STILL A DAILY STRUGGLE.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j'en ai marre.jpg"/>
          <p:cNvPicPr>
            <a:picLocks noGrp="1" noChangeAspect="1"/>
          </p:cNvPicPr>
          <p:nvPr>
            <p:ph sz="quarter" idx="1"/>
          </p:nvPr>
        </p:nvPicPr>
        <p:blipFill>
          <a:blip r:embed="rId2" cstate="print"/>
          <a:stretch>
            <a:fillRect/>
          </a:stretch>
        </p:blipFill>
        <p:spPr>
          <a:xfrm>
            <a:off x="971600" y="836712"/>
            <a:ext cx="7141776" cy="4752528"/>
          </a:xfrm>
        </p:spPr>
      </p:pic>
      <p:sp>
        <p:nvSpPr>
          <p:cNvPr id="2" name="TextBox 1"/>
          <p:cNvSpPr txBox="1"/>
          <p:nvPr/>
        </p:nvSpPr>
        <p:spPr>
          <a:xfrm>
            <a:off x="1043608" y="5805264"/>
            <a:ext cx="6984776" cy="369332"/>
          </a:xfrm>
          <a:prstGeom prst="rect">
            <a:avLst/>
          </a:prstGeom>
          <a:noFill/>
        </p:spPr>
        <p:txBody>
          <a:bodyPr wrap="square" rtlCol="0">
            <a:spAutoFit/>
          </a:bodyPr>
          <a:lstStyle/>
          <a:p>
            <a:r>
              <a:rPr lang="en-GB" dirty="0" smtClean="0"/>
              <a:t>I am fed up! When will my life change? How do we do it?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7467600" cy="1143000"/>
          </a:xfrm>
        </p:spPr>
        <p:txBody>
          <a:bodyPr>
            <a:normAutofit/>
          </a:bodyPr>
          <a:lstStyle/>
          <a:p>
            <a:r>
              <a:rPr lang="fr-CM" dirty="0" smtClean="0"/>
              <a:t>How to </a:t>
            </a:r>
            <a:r>
              <a:rPr lang="fr-CM" dirty="0" err="1" smtClean="0"/>
              <a:t>respond</a:t>
            </a:r>
            <a:r>
              <a:rPr lang="fr-CM" dirty="0" smtClean="0"/>
              <a:t> </a:t>
            </a:r>
            <a:r>
              <a:rPr lang="fr-CM" dirty="0" err="1" smtClean="0"/>
              <a:t>effectively</a:t>
            </a:r>
            <a:r>
              <a:rPr lang="fr-CM" dirty="0" smtClean="0"/>
              <a:t> and </a:t>
            </a:r>
            <a:r>
              <a:rPr lang="fr-CM" dirty="0" err="1" smtClean="0"/>
              <a:t>sustainably</a:t>
            </a:r>
            <a:r>
              <a:rPr lang="fr-CM" dirty="0" smtClean="0"/>
              <a:t>??? </a:t>
            </a:r>
            <a:endParaRPr lang="fr-FR" dirty="0"/>
          </a:p>
        </p:txBody>
      </p:sp>
      <p:pic>
        <p:nvPicPr>
          <p:cNvPr id="3075" name="Picture 3"/>
          <p:cNvPicPr>
            <a:picLocks noChangeAspect="1" noChangeArrowheads="1"/>
          </p:cNvPicPr>
          <p:nvPr/>
        </p:nvPicPr>
        <p:blipFill>
          <a:blip r:embed="rId2" cstate="print"/>
          <a:srcRect/>
          <a:stretch>
            <a:fillRect/>
          </a:stretch>
        </p:blipFill>
        <p:spPr bwMode="auto">
          <a:xfrm>
            <a:off x="4485084" y="1235199"/>
            <a:ext cx="2823220" cy="2409825"/>
          </a:xfrm>
          <a:prstGeom prst="rect">
            <a:avLst/>
          </a:prstGeom>
          <a:noFill/>
          <a:ln w="9525">
            <a:noFill/>
            <a:miter lim="800000"/>
            <a:headEnd/>
            <a:tailEnd/>
          </a:ln>
        </p:spPr>
      </p:pic>
      <p:pic>
        <p:nvPicPr>
          <p:cNvPr id="3" name="Image 2" descr="Capture AJO.PNG"/>
          <p:cNvPicPr>
            <a:picLocks noChangeAspect="1"/>
          </p:cNvPicPr>
          <p:nvPr/>
        </p:nvPicPr>
        <p:blipFill>
          <a:blip r:embed="rId3" cstate="print"/>
          <a:stretch>
            <a:fillRect/>
          </a:stretch>
        </p:blipFill>
        <p:spPr>
          <a:xfrm>
            <a:off x="1853075" y="3284984"/>
            <a:ext cx="3439005" cy="31683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3075"/>
                                        </p:tgtEl>
                                        <p:attrNameLst>
                                          <p:attrName>style.visibility</p:attrName>
                                        </p:attrNameLst>
                                      </p:cBhvr>
                                      <p:to>
                                        <p:strVal val="visible"/>
                                      </p:to>
                                    </p:set>
                                    <p:animEffect transition="in" filter="fade">
                                      <p:cBhvr>
                                        <p:cTn id="25" dur="1000"/>
                                        <p:tgtEl>
                                          <p:spTgt spid="3075"/>
                                        </p:tgtEl>
                                      </p:cBhvr>
                                    </p:animEffect>
                                    <p:anim calcmode="lin" valueType="num">
                                      <p:cBhvr>
                                        <p:cTn id="26" dur="1000" fill="hold"/>
                                        <p:tgtEl>
                                          <p:spTgt spid="3075"/>
                                        </p:tgtEl>
                                        <p:attrNameLst>
                                          <p:attrName>ppt_x</p:attrName>
                                        </p:attrNameLst>
                                      </p:cBhvr>
                                      <p:tavLst>
                                        <p:tav tm="0">
                                          <p:val>
                                            <p:strVal val="#ppt_x"/>
                                          </p:val>
                                        </p:tav>
                                        <p:tav tm="100000">
                                          <p:val>
                                            <p:strVal val="#ppt_x"/>
                                          </p:val>
                                        </p:tav>
                                      </p:tavLst>
                                    </p:anim>
                                    <p:anim calcmode="lin" valueType="num">
                                      <p:cBhvr>
                                        <p:cTn id="27" dur="900" decel="100000" fill="hold"/>
                                        <p:tgtEl>
                                          <p:spTgt spid="307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3075"/>
                                        </p:tgtEl>
                                        <p:attrNameLst>
                                          <p:attrName>ppt_y</p:attrName>
                                        </p:attrNameLst>
                                      </p:cBhvr>
                                      <p:tavLst>
                                        <p:tav tm="0">
                                          <p:val>
                                            <p:strVal val="#ppt_y-.03"/>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from="(-#ppt_w/2)" to="(#ppt_x)" calcmode="lin" valueType="num">
                                      <p:cBhvr>
                                        <p:cTn id="33" dur="600" fill="hold">
                                          <p:stCondLst>
                                            <p:cond delay="0"/>
                                          </p:stCondLst>
                                        </p:cTn>
                                        <p:tgtEl>
                                          <p:spTgt spid="2"/>
                                        </p:tgtEl>
                                        <p:attrNameLst>
                                          <p:attrName>ppt_x</p:attrName>
                                        </p:attrNameLst>
                                      </p:cBhvr>
                                    </p:anim>
                                    <p:anim from="0" to="-1.0" calcmode="lin" valueType="num">
                                      <p:cBhvr>
                                        <p:cTn id="34" dur="200" decel="50000" autoRev="1" fill="hold">
                                          <p:stCondLst>
                                            <p:cond delay="600"/>
                                          </p:stCondLst>
                                        </p:cTn>
                                        <p:tgtEl>
                                          <p:spTgt spid="2"/>
                                        </p:tgtEl>
                                        <p:attrNameLst>
                                          <p:attrName>xshear</p:attrName>
                                        </p:attrNameLst>
                                      </p:cBhvr>
                                    </p:anim>
                                    <p:animScale>
                                      <p:cBhvr>
                                        <p:cTn id="35" dur="200" decel="100000" autoRev="1" fill="hold">
                                          <p:stCondLst>
                                            <p:cond delay="600"/>
                                          </p:stCondLst>
                                        </p:cTn>
                                        <p:tgtEl>
                                          <p:spTgt spid="2"/>
                                        </p:tgtEl>
                                      </p:cBhvr>
                                      <p:from x="100000" y="100000"/>
                                      <p:to x="80000" y="100000"/>
                                    </p:animScale>
                                    <p:anim by="(#ppt_h/3+#ppt_w*0.1)" calcmode="lin" valueType="num">
                                      <p:cBhvr additive="sum">
                                        <p:cTn id="36"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err="1" smtClean="0"/>
              <a:t>Some</a:t>
            </a:r>
            <a:r>
              <a:rPr lang="fr-CM" dirty="0" smtClean="0"/>
              <a:t> </a:t>
            </a:r>
            <a:r>
              <a:rPr lang="fr-CM" dirty="0" err="1" smtClean="0"/>
              <a:t>reflections</a:t>
            </a:r>
            <a:endParaRPr lang="fr-FR" dirty="0"/>
          </a:p>
        </p:txBody>
      </p:sp>
      <p:sp>
        <p:nvSpPr>
          <p:cNvPr id="3" name="Espace réservé du texte 2"/>
          <p:cNvSpPr>
            <a:spLocks noGrp="1"/>
          </p:cNvSpPr>
          <p:nvPr>
            <p:ph type="body" idx="1"/>
          </p:nvPr>
        </p:nvSpPr>
        <p:spPr/>
        <p:txBody>
          <a:bodyPr/>
          <a:lstStyle/>
          <a:p>
            <a:r>
              <a:rPr lang="en-GB" dirty="0"/>
              <a:t>Let's get out of this </a:t>
            </a:r>
            <a:r>
              <a:rPr lang="en-GB" dirty="0" smtClean="0"/>
              <a:t>straightjacket </a:t>
            </a:r>
            <a:r>
              <a:rPr lang="en-GB" dirty="0"/>
              <a:t>to fully live our lives, our choices, our sexual and professional identity while accelerating the response to HIV</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M" dirty="0" smtClean="0"/>
              <a:t>An international </a:t>
            </a:r>
            <a:r>
              <a:rPr lang="fr-CM" dirty="0" err="1" smtClean="0"/>
              <a:t>solidarity</a:t>
            </a:r>
            <a:r>
              <a:rPr lang="fr-CM" dirty="0" smtClean="0"/>
              <a:t> of </a:t>
            </a:r>
            <a:r>
              <a:rPr lang="fr-CM" dirty="0" err="1" smtClean="0"/>
              <a:t>sex</a:t>
            </a:r>
            <a:r>
              <a:rPr lang="fr-CM" dirty="0" smtClean="0"/>
              <a:t> </a:t>
            </a:r>
            <a:r>
              <a:rPr lang="fr-CM" dirty="0" err="1" smtClean="0"/>
              <a:t>workers</a:t>
            </a:r>
            <a:r>
              <a:rPr lang="fr-CM" dirty="0" smtClean="0"/>
              <a:t> for a global </a:t>
            </a:r>
            <a:r>
              <a:rPr lang="fr-CM" dirty="0" err="1" smtClean="0"/>
              <a:t>response</a:t>
            </a:r>
            <a:endParaRPr lang="fr-FR" dirty="0"/>
          </a:p>
        </p:txBody>
      </p:sp>
      <p:pic>
        <p:nvPicPr>
          <p:cNvPr id="2050" name="Picture 2"/>
          <p:cNvPicPr>
            <a:picLocks noChangeAspect="1" noChangeArrowheads="1"/>
          </p:cNvPicPr>
          <p:nvPr/>
        </p:nvPicPr>
        <p:blipFill>
          <a:blip r:embed="rId2" cstate="print"/>
          <a:srcRect/>
          <a:stretch>
            <a:fillRect/>
          </a:stretch>
        </p:blipFill>
        <p:spPr bwMode="auto">
          <a:xfrm>
            <a:off x="1187624" y="1844824"/>
            <a:ext cx="6264696" cy="4602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3"/>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736"/>
            <a:ext cx="7467600" cy="3384376"/>
          </a:xfrm>
        </p:spPr>
        <p:txBody>
          <a:bodyPr>
            <a:normAutofit/>
          </a:bodyPr>
          <a:lstStyle/>
          <a:p>
            <a:r>
              <a:rPr lang="fr-CM" dirty="0" smtClean="0"/>
              <a:t>Global situation, global </a:t>
            </a:r>
            <a:r>
              <a:rPr lang="fr-CM" dirty="0" err="1" smtClean="0"/>
              <a:t>response</a:t>
            </a:r>
            <a:r>
              <a:rPr lang="fr-CM" dirty="0" smtClean="0"/>
              <a:t> </a:t>
            </a:r>
            <a:r>
              <a:rPr lang="fr-CM" dirty="0" err="1" smtClean="0"/>
              <a:t>taking</a:t>
            </a:r>
            <a:r>
              <a:rPr lang="fr-CM" dirty="0" smtClean="0"/>
              <a:t> </a:t>
            </a:r>
            <a:r>
              <a:rPr lang="fr-CM" dirty="0" err="1" smtClean="0"/>
              <a:t>into</a:t>
            </a:r>
            <a:r>
              <a:rPr lang="fr-CM" dirty="0" smtClean="0"/>
              <a:t> </a:t>
            </a:r>
            <a:r>
              <a:rPr lang="fr-CM" dirty="0" err="1" smtClean="0"/>
              <a:t>account</a:t>
            </a:r>
            <a:r>
              <a:rPr lang="fr-CM" dirty="0" smtClean="0"/>
              <a:t> the </a:t>
            </a:r>
            <a:r>
              <a:rPr lang="fr-CM" dirty="0" err="1" smtClean="0"/>
              <a:t>specificities</a:t>
            </a:r>
            <a:r>
              <a:rPr lang="fr-CM" dirty="0" smtClean="0"/>
              <a:t> of </a:t>
            </a:r>
            <a:r>
              <a:rPr lang="fr-CM" dirty="0" err="1" smtClean="0"/>
              <a:t>different</a:t>
            </a:r>
            <a:r>
              <a:rPr lang="fr-CM" dirty="0" smtClean="0"/>
              <a:t> </a:t>
            </a:r>
            <a:r>
              <a:rPr lang="fr-CM" dirty="0" err="1" smtClean="0"/>
              <a:t>contexts</a:t>
            </a:r>
            <a:r>
              <a:rPr lang="fr-CM" dirty="0" smtClean="0"/>
              <a:t/>
            </a:r>
            <a:br>
              <a:rPr lang="fr-CM" dirty="0" smtClean="0"/>
            </a:br>
            <a:r>
              <a:rPr lang="fr-CM" dirty="0" smtClean="0"/>
              <a:t/>
            </a:r>
            <a:br>
              <a:rPr lang="fr-CM" dirty="0" smtClean="0"/>
            </a:br>
            <a:r>
              <a:rPr lang="fr-CM" dirty="0" err="1" smtClean="0"/>
              <a:t>Logistical</a:t>
            </a:r>
            <a:r>
              <a:rPr lang="fr-CM" dirty="0" smtClean="0"/>
              <a:t> and </a:t>
            </a:r>
            <a:r>
              <a:rPr lang="fr-CM" dirty="0" err="1" smtClean="0"/>
              <a:t>financial</a:t>
            </a:r>
            <a:r>
              <a:rPr lang="fr-CM" dirty="0" smtClean="0"/>
              <a:t> support </a:t>
            </a:r>
            <a:r>
              <a:rPr lang="fr-CM" dirty="0" err="1" smtClean="0"/>
              <a:t>remain</a:t>
            </a:r>
            <a:r>
              <a:rPr lang="fr-CM" dirty="0" smtClean="0"/>
              <a:t> important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A </a:t>
            </a:r>
            <a:r>
              <a:rPr lang="fr-CM" dirty="0" err="1" smtClean="0"/>
              <a:t>targeted</a:t>
            </a:r>
            <a:r>
              <a:rPr lang="fr-CM" dirty="0" smtClean="0"/>
              <a:t> intervention</a:t>
            </a:r>
            <a:endParaRPr lang="fr-FR" dirty="0"/>
          </a:p>
        </p:txBody>
      </p:sp>
      <p:sp>
        <p:nvSpPr>
          <p:cNvPr id="3" name="Espace réservé du contenu 2"/>
          <p:cNvSpPr>
            <a:spLocks noGrp="1"/>
          </p:cNvSpPr>
          <p:nvPr>
            <p:ph sz="quarter" idx="1"/>
          </p:nvPr>
        </p:nvSpPr>
        <p:spPr/>
        <p:txBody>
          <a:bodyPr/>
          <a:lstStyle/>
          <a:p>
            <a:r>
              <a:rPr lang="fr-CM" dirty="0" err="1" smtClean="0"/>
              <a:t>Attacking</a:t>
            </a:r>
            <a:r>
              <a:rPr lang="fr-CM" dirty="0" smtClean="0"/>
              <a:t> </a:t>
            </a:r>
            <a:r>
              <a:rPr lang="fr-CM" dirty="0" err="1" smtClean="0"/>
              <a:t>directly</a:t>
            </a:r>
            <a:r>
              <a:rPr lang="fr-CM" dirty="0" smtClean="0"/>
              <a:t> </a:t>
            </a:r>
            <a:r>
              <a:rPr lang="fr-CM" dirty="0" err="1" smtClean="0"/>
              <a:t>each</a:t>
            </a:r>
            <a:r>
              <a:rPr lang="fr-CM" dirty="0" smtClean="0"/>
              <a:t> </a:t>
            </a:r>
            <a:r>
              <a:rPr lang="fr-CM" dirty="0" err="1" smtClean="0"/>
              <a:t>vulnerability</a:t>
            </a:r>
            <a:r>
              <a:rPr lang="fr-CM" dirty="0" smtClean="0"/>
              <a:t> factor by </a:t>
            </a:r>
            <a:r>
              <a:rPr lang="fr-CM" dirty="0" err="1" smtClean="0"/>
              <a:t>establishing</a:t>
            </a:r>
            <a:r>
              <a:rPr lang="fr-CM" dirty="0" smtClean="0"/>
              <a:t> </a:t>
            </a:r>
            <a:r>
              <a:rPr lang="fr-CM" dirty="0" err="1" smtClean="0"/>
              <a:t>community</a:t>
            </a:r>
            <a:r>
              <a:rPr lang="fr-CM" dirty="0" smtClean="0"/>
              <a:t> interventions </a:t>
            </a:r>
            <a:r>
              <a:rPr lang="fr-CM" dirty="0" err="1" smtClean="0"/>
              <a:t>that</a:t>
            </a:r>
            <a:r>
              <a:rPr lang="fr-CM" dirty="0" smtClean="0"/>
              <a:t> are </a:t>
            </a:r>
            <a:r>
              <a:rPr lang="fr-CM" dirty="0" err="1" smtClean="0"/>
              <a:t>culturally</a:t>
            </a:r>
            <a:r>
              <a:rPr lang="fr-CM" dirty="0" smtClean="0"/>
              <a:t> sensitive and are </a:t>
            </a:r>
            <a:r>
              <a:rPr lang="fr-CM" dirty="0" err="1" smtClean="0"/>
              <a:t>carried</a:t>
            </a:r>
            <a:r>
              <a:rPr lang="fr-CM" dirty="0" smtClean="0"/>
              <a:t> out by </a:t>
            </a:r>
            <a:r>
              <a:rPr lang="fr-CM" dirty="0" err="1" smtClean="0"/>
              <a:t>peers</a:t>
            </a:r>
            <a:r>
              <a:rPr lang="fr-CM"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M" dirty="0" smtClean="0"/>
              <a:t>Impact of punitive </a:t>
            </a:r>
            <a:r>
              <a:rPr lang="fr-CM" dirty="0" err="1" smtClean="0"/>
              <a:t>laws</a:t>
            </a:r>
            <a:r>
              <a:rPr lang="fr-CM" dirty="0" smtClean="0"/>
              <a:t>, </a:t>
            </a:r>
            <a:r>
              <a:rPr lang="fr-CM" dirty="0" err="1" smtClean="0"/>
              <a:t>policies</a:t>
            </a:r>
            <a:r>
              <a:rPr lang="fr-CM" dirty="0" smtClean="0"/>
              <a:t> and practices on </a:t>
            </a:r>
            <a:r>
              <a:rPr lang="fr-CM" dirty="0" err="1" smtClean="0"/>
              <a:t>sex</a:t>
            </a:r>
            <a:r>
              <a:rPr lang="fr-CM" dirty="0" smtClean="0"/>
              <a:t> </a:t>
            </a:r>
            <a:r>
              <a:rPr lang="fr-CM" dirty="0" err="1" smtClean="0"/>
              <a:t>workers</a:t>
            </a:r>
            <a:r>
              <a:rPr lang="fr-CM" dirty="0" smtClean="0"/>
              <a:t>’ </a:t>
            </a:r>
            <a:r>
              <a:rPr lang="fr-CM" dirty="0" err="1" smtClean="0"/>
              <a:t>vulnerability</a:t>
            </a:r>
            <a:r>
              <a:rPr lang="fr-CM" dirty="0" smtClean="0"/>
              <a:t> to hiv and respect of </a:t>
            </a:r>
            <a:r>
              <a:rPr lang="fr-CM" dirty="0" err="1" smtClean="0"/>
              <a:t>their</a:t>
            </a:r>
            <a:r>
              <a:rPr lang="fr-CM" dirty="0" smtClean="0"/>
              <a:t> </a:t>
            </a:r>
            <a:r>
              <a:rPr lang="fr-CM" dirty="0" err="1" smtClean="0"/>
              <a:t>human</a:t>
            </a:r>
            <a:r>
              <a:rPr lang="fr-CM" dirty="0" smtClean="0"/>
              <a:t> </a:t>
            </a:r>
            <a:r>
              <a:rPr lang="fr-CM" dirty="0" err="1" smtClean="0"/>
              <a:t>rights</a:t>
            </a:r>
            <a:r>
              <a:rPr lang="fr-CM" dirty="0" smtClean="0"/>
              <a:t>.</a:t>
            </a:r>
            <a:endParaRPr lang="fr-FR" dirty="0"/>
          </a:p>
        </p:txBody>
      </p:sp>
      <p:sp>
        <p:nvSpPr>
          <p:cNvPr id="3" name="Espace réservé du texte 2"/>
          <p:cNvSpPr>
            <a:spLocks noGrp="1"/>
          </p:cNvSpPr>
          <p:nvPr>
            <p:ph type="body" idx="1"/>
          </p:nvPr>
        </p:nvSpPr>
        <p:spPr/>
        <p:txBody>
          <a:bodyPr/>
          <a:lstStyle/>
          <a:p>
            <a:r>
              <a:rPr lang="fr-CM" dirty="0" smtClean="0"/>
              <a:t>« </a:t>
            </a:r>
            <a:r>
              <a:rPr lang="en-GB" dirty="0" smtClean="0"/>
              <a:t>Bringing</a:t>
            </a:r>
            <a:r>
              <a:rPr lang="fr-CM" dirty="0" smtClean="0"/>
              <a:t> out the impact of punitive </a:t>
            </a:r>
            <a:r>
              <a:rPr lang="fr-CM" dirty="0" err="1" smtClean="0"/>
              <a:t>laws</a:t>
            </a:r>
            <a:r>
              <a:rPr lang="fr-CM" dirty="0" smtClean="0"/>
              <a:t> and </a:t>
            </a:r>
            <a:r>
              <a:rPr lang="fr-CM" dirty="0" err="1" smtClean="0"/>
              <a:t>policies</a:t>
            </a:r>
            <a:r>
              <a:rPr lang="fr-CM" dirty="0" smtClean="0"/>
              <a:t>  ».</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260648"/>
            <a:ext cx="8075240" cy="6213304"/>
          </a:xfrm>
        </p:spPr>
        <p:txBody>
          <a:bodyPr>
            <a:normAutofit/>
          </a:bodyPr>
          <a:lstStyle/>
          <a:p>
            <a:r>
              <a:rPr lang="fr-CM" dirty="0" smtClean="0"/>
              <a:t>This </a:t>
            </a:r>
            <a:r>
              <a:rPr lang="fr-CM" dirty="0" err="1" smtClean="0"/>
              <a:t>approach</a:t>
            </a:r>
            <a:r>
              <a:rPr lang="fr-CM" dirty="0" smtClean="0"/>
              <a:t> </a:t>
            </a:r>
            <a:r>
              <a:rPr lang="fr-CM" dirty="0" err="1" smtClean="0"/>
              <a:t>that</a:t>
            </a:r>
            <a:r>
              <a:rPr lang="fr-CM" dirty="0" smtClean="0"/>
              <a:t> </a:t>
            </a:r>
            <a:r>
              <a:rPr lang="fr-CM" dirty="0" err="1" smtClean="0"/>
              <a:t>we</a:t>
            </a:r>
            <a:r>
              <a:rPr lang="fr-CM" dirty="0" smtClean="0"/>
              <a:t> </a:t>
            </a:r>
            <a:r>
              <a:rPr lang="fr-CM" dirty="0" err="1" smtClean="0"/>
              <a:t>recommend</a:t>
            </a:r>
            <a:r>
              <a:rPr lang="fr-CM" dirty="0" smtClean="0"/>
              <a:t> </a:t>
            </a:r>
            <a:r>
              <a:rPr lang="fr-CM" dirty="0" err="1" smtClean="0"/>
              <a:t>could</a:t>
            </a:r>
            <a:r>
              <a:rPr lang="fr-CM" dirty="0" smtClean="0"/>
              <a:t> </a:t>
            </a:r>
            <a:r>
              <a:rPr lang="fr-CM" dirty="0" err="1" smtClean="0"/>
              <a:t>thrive</a:t>
            </a:r>
            <a:r>
              <a:rPr lang="fr-CM" dirty="0" smtClean="0"/>
              <a:t> </a:t>
            </a:r>
            <a:r>
              <a:rPr lang="fr-CM" dirty="0" err="1" smtClean="0"/>
              <a:t>through</a:t>
            </a:r>
            <a:r>
              <a:rPr lang="fr-CM" dirty="0" smtClean="0"/>
              <a:t> the </a:t>
            </a:r>
            <a:r>
              <a:rPr lang="fr-CM" dirty="0" err="1" smtClean="0"/>
              <a:t>creation</a:t>
            </a:r>
            <a:r>
              <a:rPr lang="fr-CM" dirty="0" smtClean="0"/>
              <a:t> of </a:t>
            </a:r>
            <a:r>
              <a:rPr lang="fr-CM" dirty="0" err="1" smtClean="0"/>
              <a:t>autonomous</a:t>
            </a:r>
            <a:r>
              <a:rPr lang="fr-CM" dirty="0" smtClean="0"/>
              <a:t> groups able to survive </a:t>
            </a:r>
            <a:r>
              <a:rPr lang="fr-CM" dirty="0" err="1" smtClean="0"/>
              <a:t>without</a:t>
            </a:r>
            <a:r>
              <a:rPr lang="fr-CM" dirty="0" smtClean="0"/>
              <a:t> </a:t>
            </a:r>
            <a:r>
              <a:rPr lang="fr-CM" dirty="0" err="1" smtClean="0"/>
              <a:t>temporary</a:t>
            </a:r>
            <a:r>
              <a:rPr lang="fr-CM" dirty="0" smtClean="0"/>
              <a:t> support </a:t>
            </a:r>
            <a:r>
              <a:rPr lang="fr-CM" dirty="0" err="1" smtClean="0"/>
              <a:t>whose</a:t>
            </a:r>
            <a:r>
              <a:rPr lang="fr-CM" dirty="0" smtClean="0"/>
              <a:t> actions </a:t>
            </a:r>
            <a:r>
              <a:rPr lang="fr-CM" dirty="0" err="1" smtClean="0"/>
              <a:t>after</a:t>
            </a:r>
            <a:r>
              <a:rPr lang="fr-CM" dirty="0" smtClean="0"/>
              <a:t> trainings and </a:t>
            </a:r>
            <a:r>
              <a:rPr lang="fr-CM" dirty="0" err="1" smtClean="0"/>
              <a:t>learning</a:t>
            </a:r>
            <a:r>
              <a:rPr lang="fr-CM" dirty="0" smtClean="0"/>
              <a:t> </a:t>
            </a:r>
            <a:r>
              <a:rPr lang="fr-CM" dirty="0" err="1" smtClean="0"/>
              <a:t>could</a:t>
            </a:r>
            <a:r>
              <a:rPr lang="fr-CM" dirty="0" smtClean="0"/>
              <a:t> </a:t>
            </a:r>
            <a:r>
              <a:rPr lang="fr-CM" dirty="0" err="1" smtClean="0"/>
              <a:t>allow</a:t>
            </a:r>
            <a:r>
              <a:rPr lang="fr-CM" dirty="0" smtClean="0"/>
              <a:t>:</a:t>
            </a:r>
          </a:p>
          <a:p>
            <a:r>
              <a:rPr lang="fr-CM" dirty="0" smtClean="0"/>
              <a:t>On one hand, for </a:t>
            </a:r>
            <a:r>
              <a:rPr lang="fr-CM" dirty="0" err="1" smtClean="0"/>
              <a:t>sex</a:t>
            </a:r>
            <a:r>
              <a:rPr lang="fr-CM" dirty="0" smtClean="0"/>
              <a:t> </a:t>
            </a:r>
            <a:r>
              <a:rPr lang="fr-CM" dirty="0" err="1" smtClean="0"/>
              <a:t>workers</a:t>
            </a:r>
            <a:r>
              <a:rPr lang="fr-CM" dirty="0" smtClean="0"/>
              <a:t> </a:t>
            </a:r>
            <a:r>
              <a:rPr lang="fr-CM" dirty="0" err="1" smtClean="0"/>
              <a:t>trained</a:t>
            </a:r>
            <a:r>
              <a:rPr lang="fr-CM" dirty="0" smtClean="0"/>
              <a:t> in </a:t>
            </a:r>
            <a:r>
              <a:rPr lang="fr-CM" dirty="0" err="1" smtClean="0"/>
              <a:t>advocacy</a:t>
            </a:r>
            <a:r>
              <a:rPr lang="fr-CM" dirty="0" smtClean="0"/>
              <a:t> </a:t>
            </a:r>
            <a:r>
              <a:rPr lang="fr-CM" dirty="0" err="1" smtClean="0"/>
              <a:t>towards</a:t>
            </a:r>
            <a:r>
              <a:rPr lang="fr-CM" dirty="0" smtClean="0"/>
              <a:t> </a:t>
            </a:r>
            <a:r>
              <a:rPr lang="fr-CM" dirty="0" err="1" smtClean="0"/>
              <a:t>decision</a:t>
            </a:r>
            <a:r>
              <a:rPr lang="fr-CM" dirty="0" smtClean="0"/>
              <a:t> </a:t>
            </a:r>
            <a:r>
              <a:rPr lang="fr-CM" dirty="0" err="1" smtClean="0"/>
              <a:t>makers</a:t>
            </a:r>
            <a:r>
              <a:rPr lang="fr-CM" dirty="0" smtClean="0"/>
              <a:t> to </a:t>
            </a:r>
            <a:r>
              <a:rPr lang="fr-CM" dirty="0" err="1" smtClean="0"/>
              <a:t>integrate</a:t>
            </a:r>
            <a:r>
              <a:rPr lang="fr-CM" dirty="0" smtClean="0"/>
              <a:t> </a:t>
            </a:r>
            <a:r>
              <a:rPr lang="fr-CM" dirty="0" err="1" smtClean="0"/>
              <a:t>sex</a:t>
            </a:r>
            <a:r>
              <a:rPr lang="fr-CM" dirty="0" smtClean="0"/>
              <a:t> </a:t>
            </a:r>
            <a:r>
              <a:rPr lang="fr-CM" dirty="0" err="1" smtClean="0"/>
              <a:t>work</a:t>
            </a:r>
            <a:r>
              <a:rPr lang="fr-CM" dirty="0" smtClean="0"/>
              <a:t> in the </a:t>
            </a:r>
            <a:r>
              <a:rPr lang="fr-CM" dirty="0" err="1" smtClean="0"/>
              <a:t>law</a:t>
            </a:r>
            <a:r>
              <a:rPr lang="fr-CM" dirty="0" smtClean="0"/>
              <a:t> and </a:t>
            </a:r>
            <a:r>
              <a:rPr lang="fr-CM" dirty="0" err="1" smtClean="0"/>
              <a:t>strengthen</a:t>
            </a:r>
            <a:r>
              <a:rPr lang="fr-CM" dirty="0" smtClean="0"/>
              <a:t> </a:t>
            </a:r>
            <a:r>
              <a:rPr lang="fr-CM" dirty="0" err="1" smtClean="0"/>
              <a:t>knowledge</a:t>
            </a:r>
            <a:r>
              <a:rPr lang="fr-CM" dirty="0" smtClean="0"/>
              <a:t> of </a:t>
            </a:r>
            <a:r>
              <a:rPr lang="fr-CM" dirty="0" err="1" smtClean="0"/>
              <a:t>sex</a:t>
            </a:r>
            <a:r>
              <a:rPr lang="fr-CM" dirty="0" smtClean="0"/>
              <a:t> </a:t>
            </a:r>
            <a:r>
              <a:rPr lang="fr-CM" dirty="0" err="1" smtClean="0"/>
              <a:t>workers</a:t>
            </a:r>
            <a:r>
              <a:rPr lang="fr-CM" dirty="0" smtClean="0"/>
              <a:t> (</a:t>
            </a:r>
            <a:r>
              <a:rPr lang="fr-CM" dirty="0" err="1" smtClean="0"/>
              <a:t>especially</a:t>
            </a:r>
            <a:r>
              <a:rPr lang="fr-CM" dirty="0" smtClean="0"/>
              <a:t> </a:t>
            </a:r>
            <a:r>
              <a:rPr lang="fr-CM" dirty="0" err="1" smtClean="0"/>
              <a:t>women</a:t>
            </a:r>
            <a:r>
              <a:rPr lang="fr-CM" dirty="0" smtClean="0"/>
              <a:t>) </a:t>
            </a:r>
          </a:p>
          <a:p>
            <a:r>
              <a:rPr lang="fr-CM" dirty="0" smtClean="0"/>
              <a:t>On the </a:t>
            </a:r>
            <a:r>
              <a:rPr lang="fr-CM" dirty="0" err="1" smtClean="0"/>
              <a:t>other</a:t>
            </a:r>
            <a:r>
              <a:rPr lang="fr-CM" dirty="0" smtClean="0"/>
              <a:t> hand, the </a:t>
            </a:r>
            <a:r>
              <a:rPr lang="fr-CM" dirty="0" err="1" smtClean="0"/>
              <a:t>strengthening</a:t>
            </a:r>
            <a:r>
              <a:rPr lang="fr-CM" dirty="0" smtClean="0"/>
              <a:t> of self-confidence and </a:t>
            </a:r>
            <a:r>
              <a:rPr lang="fr-CM" dirty="0" err="1" smtClean="0"/>
              <a:t>resilience</a:t>
            </a:r>
            <a:r>
              <a:rPr lang="fr-CM" dirty="0" smtClean="0"/>
              <a:t> </a:t>
            </a:r>
            <a:r>
              <a:rPr lang="fr-CM" dirty="0" err="1" smtClean="0"/>
              <a:t>which</a:t>
            </a:r>
            <a:r>
              <a:rPr lang="fr-CM" dirty="0" smtClean="0"/>
              <a:t> </a:t>
            </a:r>
            <a:r>
              <a:rPr lang="fr-CM" dirty="0" err="1" smtClean="0"/>
              <a:t>will</a:t>
            </a:r>
            <a:r>
              <a:rPr lang="fr-CM" dirty="0" smtClean="0"/>
              <a:t> </a:t>
            </a:r>
            <a:r>
              <a:rPr lang="fr-CM" dirty="0" err="1" smtClean="0"/>
              <a:t>allow</a:t>
            </a:r>
            <a:r>
              <a:rPr lang="fr-CM" dirty="0" smtClean="0"/>
              <a:t> to </a:t>
            </a:r>
            <a:r>
              <a:rPr lang="fr-CM" dirty="0" err="1" smtClean="0"/>
              <a:t>systematically</a:t>
            </a:r>
            <a:r>
              <a:rPr lang="fr-CM" dirty="0" smtClean="0"/>
              <a:t> </a:t>
            </a:r>
            <a:r>
              <a:rPr lang="fr-CM" dirty="0" err="1" smtClean="0"/>
              <a:t>reduce</a:t>
            </a:r>
            <a:r>
              <a:rPr lang="fr-CM" dirty="0" smtClean="0"/>
              <a:t> </a:t>
            </a:r>
            <a:r>
              <a:rPr lang="fr-CM" dirty="0" err="1" smtClean="0"/>
              <a:t>unprotected</a:t>
            </a:r>
            <a:r>
              <a:rPr lang="fr-CM" dirty="0" smtClean="0"/>
              <a:t> </a:t>
            </a:r>
            <a:r>
              <a:rPr lang="fr-CM" dirty="0" err="1" smtClean="0"/>
              <a:t>sex</a:t>
            </a:r>
            <a:r>
              <a:rPr lang="fr-CM" dirty="0" smtClean="0"/>
              <a:t> </a:t>
            </a:r>
            <a:r>
              <a:rPr lang="fr-CM" dirty="0" err="1" smtClean="0"/>
              <a:t>whilst</a:t>
            </a:r>
            <a:r>
              <a:rPr lang="fr-CM" dirty="0" smtClean="0"/>
              <a:t> </a:t>
            </a:r>
            <a:r>
              <a:rPr lang="fr-CM" dirty="0" err="1" smtClean="0"/>
              <a:t>supporting</a:t>
            </a:r>
            <a:r>
              <a:rPr lang="fr-CM" dirty="0" smtClean="0"/>
              <a:t> </a:t>
            </a:r>
            <a:r>
              <a:rPr lang="fr-CM" dirty="0" err="1" smtClean="0"/>
              <a:t>solidarity</a:t>
            </a:r>
            <a:r>
              <a:rPr lang="fr-CM" dirty="0" smtClean="0"/>
              <a:t> </a:t>
            </a:r>
            <a:r>
              <a:rPr lang="fr-CM" dirty="0" err="1" smtClean="0"/>
              <a:t>between</a:t>
            </a:r>
            <a:r>
              <a:rPr lang="fr-CM" dirty="0" smtClean="0"/>
              <a:t> </a:t>
            </a:r>
            <a:r>
              <a:rPr lang="fr-CM" dirty="0" err="1" smtClean="0"/>
              <a:t>sex</a:t>
            </a:r>
            <a:r>
              <a:rPr lang="fr-CM" dirty="0" smtClean="0"/>
              <a:t> </a:t>
            </a:r>
            <a:r>
              <a:rPr lang="fr-CM" dirty="0" err="1" smtClean="0"/>
              <a:t>workers</a:t>
            </a:r>
            <a:r>
              <a:rPr lang="fr-CM" dirty="0" smtClean="0"/>
              <a:t> </a:t>
            </a:r>
            <a:r>
              <a:rPr lang="fr-CM" dirty="0" err="1" smtClean="0"/>
              <a:t>which</a:t>
            </a:r>
            <a:r>
              <a:rPr lang="fr-CM" dirty="0" smtClean="0"/>
              <a:t> </a:t>
            </a:r>
            <a:r>
              <a:rPr lang="fr-CM" dirty="0" err="1" smtClean="0"/>
              <a:t>is</a:t>
            </a:r>
            <a:r>
              <a:rPr lang="fr-CM" dirty="0" smtClean="0"/>
              <a:t> </a:t>
            </a:r>
            <a:r>
              <a:rPr lang="fr-CM" dirty="0" err="1" smtClean="0"/>
              <a:t>mandatory</a:t>
            </a:r>
            <a:r>
              <a:rPr lang="fr-CM" dirty="0" smtClean="0"/>
              <a:t> to stop the HIV </a:t>
            </a:r>
            <a:r>
              <a:rPr lang="fr-CM" dirty="0" err="1" smtClean="0"/>
              <a:t>epidemic</a:t>
            </a:r>
            <a:r>
              <a:rPr lang="fr-CM"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err="1" smtClean="0"/>
              <a:t>Your</a:t>
            </a:r>
            <a:r>
              <a:rPr lang="fr-CM" dirty="0" smtClean="0"/>
              <a:t> questions</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Merci pour votre attention !!!</a:t>
            </a:r>
            <a:endParaRPr lang="fr-FR" dirty="0"/>
          </a:p>
        </p:txBody>
      </p:sp>
      <p:sp>
        <p:nvSpPr>
          <p:cNvPr id="3" name="Espace réservé du texte 2"/>
          <p:cNvSpPr>
            <a:spLocks noGrp="1"/>
          </p:cNvSpPr>
          <p:nvPr>
            <p:ph type="body" idx="1"/>
          </p:nvPr>
        </p:nvSpPr>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xit" presetSubtype="0" fill="hold" grpId="0" nodeType="clickEffect">
                                  <p:stCondLst>
                                    <p:cond delay="0"/>
                                  </p:stCondLst>
                                  <p:iterate type="lt">
                                    <p:tmPct val="10000"/>
                                  </p:iterate>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1"/>
                                          </p:val>
                                        </p:tav>
                                      </p:tavLst>
                                    </p:anim>
                                    <p:anim calcmode="lin" valueType="num">
                                      <p:cBhvr>
                                        <p:cTn id="8" dur="1000"/>
                                        <p:tgtEl>
                                          <p:spTgt spid="2"/>
                                        </p:tgtEl>
                                        <p:attrNameLst>
                                          <p:attrName>ppt_y</p:attrName>
                                        </p:attrNameLst>
                                      </p:cBhvr>
                                      <p:tavLst>
                                        <p:tav tm="0">
                                          <p:val>
                                            <p:strVal val="ppt_y"/>
                                          </p:val>
                                        </p:tav>
                                        <p:tav tm="100000">
                                          <p:val>
                                            <p:strVal val="ppt_y"/>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M" dirty="0" err="1" smtClean="0"/>
              <a:t>These</a:t>
            </a:r>
            <a:r>
              <a:rPr lang="fr-CM" dirty="0" smtClean="0"/>
              <a:t> punitive </a:t>
            </a:r>
            <a:r>
              <a:rPr lang="fr-CM" dirty="0" err="1" smtClean="0"/>
              <a:t>laws</a:t>
            </a:r>
            <a:r>
              <a:rPr lang="fr-CM" dirty="0" smtClean="0"/>
              <a:t>, </a:t>
            </a:r>
            <a:r>
              <a:rPr lang="fr-CM" dirty="0" err="1" smtClean="0"/>
              <a:t>policies</a:t>
            </a:r>
            <a:r>
              <a:rPr lang="fr-CM" dirty="0" smtClean="0"/>
              <a:t> and practices</a:t>
            </a:r>
            <a:endParaRPr lang="fr-FR" dirty="0"/>
          </a:p>
        </p:txBody>
      </p:sp>
      <p:pic>
        <p:nvPicPr>
          <p:cNvPr id="3" name="Image 2" descr="stress16.jpg"/>
          <p:cNvPicPr>
            <a:picLocks noChangeAspect="1"/>
          </p:cNvPicPr>
          <p:nvPr/>
        </p:nvPicPr>
        <p:blipFill>
          <a:blip r:embed="rId2" cstate="print"/>
          <a:stretch>
            <a:fillRect/>
          </a:stretch>
        </p:blipFill>
        <p:spPr>
          <a:xfrm>
            <a:off x="2339752" y="1892614"/>
            <a:ext cx="3816424" cy="3696626"/>
          </a:xfrm>
          <a:prstGeom prst="rect">
            <a:avLst/>
          </a:prstGeom>
        </p:spPr>
      </p:pic>
      <p:sp>
        <p:nvSpPr>
          <p:cNvPr id="4" name="TextBox 3"/>
          <p:cNvSpPr txBox="1"/>
          <p:nvPr/>
        </p:nvSpPr>
        <p:spPr>
          <a:xfrm>
            <a:off x="1835696" y="5661248"/>
            <a:ext cx="5544616" cy="369332"/>
          </a:xfrm>
          <a:prstGeom prst="rect">
            <a:avLst/>
          </a:prstGeom>
          <a:noFill/>
        </p:spPr>
        <p:txBody>
          <a:bodyPr wrap="square" rtlCol="0">
            <a:spAutoFit/>
          </a:bodyPr>
          <a:lstStyle/>
          <a:p>
            <a:pPr algn="ctr"/>
            <a:r>
              <a:rPr lang="en-GB" dirty="0" smtClean="0"/>
              <a:t>I can’t stand it anymore!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900" decel="100000" fill="hold"/>
                                        <p:tgtEl>
                                          <p:spTgt spid="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Reading of the </a:t>
            </a:r>
            <a:r>
              <a:rPr lang="fr-CM" dirty="0" err="1" smtClean="0"/>
              <a:t>laws</a:t>
            </a:r>
            <a:r>
              <a:rPr lang="fr-CM" dirty="0" smtClean="0"/>
              <a:t> on </a:t>
            </a:r>
            <a:r>
              <a:rPr lang="fr-CM" dirty="0" err="1" smtClean="0"/>
              <a:t>sex</a:t>
            </a:r>
            <a:r>
              <a:rPr lang="fr-CM" dirty="0" smtClean="0"/>
              <a:t> </a:t>
            </a:r>
            <a:r>
              <a:rPr lang="fr-CM" dirty="0" err="1" smtClean="0"/>
              <a:t>work</a:t>
            </a:r>
            <a:r>
              <a:rPr lang="fr-CM" dirty="0" smtClean="0"/>
              <a:t> in </a:t>
            </a:r>
            <a:r>
              <a:rPr lang="en-GB" dirty="0" smtClean="0"/>
              <a:t>Cameroon</a:t>
            </a:r>
            <a:endParaRPr lang="en-GB" dirty="0"/>
          </a:p>
        </p:txBody>
      </p:sp>
      <p:sp>
        <p:nvSpPr>
          <p:cNvPr id="3" name="Espace réservé du texte 2"/>
          <p:cNvSpPr>
            <a:spLocks noGrp="1"/>
          </p:cNvSpPr>
          <p:nvPr>
            <p:ph type="body" idx="1"/>
          </p:nvPr>
        </p:nvSpPr>
        <p:spPr/>
        <p:txBody>
          <a:bodyPr/>
          <a:lstStyle/>
          <a:p>
            <a:r>
              <a:rPr lang="fr-CM" dirty="0" smtClean="0"/>
              <a:t>Punition </a:t>
            </a:r>
            <a:r>
              <a:rPr lang="fr-CM" dirty="0" err="1" smtClean="0"/>
              <a:t>at</a:t>
            </a:r>
            <a:r>
              <a:rPr lang="fr-CM" dirty="0" smtClean="0"/>
              <a:t> the </a:t>
            </a:r>
            <a:r>
              <a:rPr lang="fr-CM" dirty="0" err="1" smtClean="0"/>
              <a:t>heart</a:t>
            </a:r>
            <a:r>
              <a:rPr lang="fr-CM" dirty="0" smtClean="0"/>
              <a:t> of the State service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M" dirty="0" smtClean="0"/>
              <a:t>Article 343 of the </a:t>
            </a:r>
            <a:r>
              <a:rPr lang="fr-CM" dirty="0" err="1" smtClean="0"/>
              <a:t>penal</a:t>
            </a:r>
            <a:r>
              <a:rPr lang="fr-CM" dirty="0" smtClean="0"/>
              <a:t> </a:t>
            </a:r>
            <a:r>
              <a:rPr lang="fr-CM" dirty="0" err="1" smtClean="0"/>
              <a:t>procedurial</a:t>
            </a:r>
            <a:r>
              <a:rPr lang="fr-CM" dirty="0" smtClean="0"/>
              <a:t> code in </a:t>
            </a:r>
            <a:r>
              <a:rPr lang="fr-CM" dirty="0" err="1" smtClean="0"/>
              <a:t>cameroon</a:t>
            </a:r>
            <a:endParaRPr lang="fr-FR" dirty="0"/>
          </a:p>
        </p:txBody>
      </p:sp>
      <p:sp>
        <p:nvSpPr>
          <p:cNvPr id="3" name="Espace réservé du contenu 2"/>
          <p:cNvSpPr>
            <a:spLocks noGrp="1"/>
          </p:cNvSpPr>
          <p:nvPr>
            <p:ph sz="quarter" idx="1"/>
          </p:nvPr>
        </p:nvSpPr>
        <p:spPr/>
        <p:txBody>
          <a:bodyPr>
            <a:normAutofit/>
          </a:bodyPr>
          <a:lstStyle/>
          <a:p>
            <a:r>
              <a:rPr lang="en-GB" dirty="0" smtClean="0"/>
              <a:t>In Cameroon, any person from any sex who gets money from sexual acts with others can face from 6 months to 5 years of imprisonment and a fine from 20.000 to 50.000 CFA francs. </a:t>
            </a:r>
          </a:p>
          <a:p>
            <a:r>
              <a:rPr lang="en-GB" dirty="0" smtClean="0"/>
              <a:t>In the same vein, the same penalty is given to those who appear to want to ‘prostitute themselves’ or are accused of ‘debauchery’ by making public gestures, expressing vocally or in writing their intentions or use any other means to attract people of any gender.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The </a:t>
            </a:r>
            <a:r>
              <a:rPr lang="fr-CM" dirty="0" err="1" smtClean="0"/>
              <a:t>consequences</a:t>
            </a:r>
            <a:endParaRPr lang="fr-FR" dirty="0"/>
          </a:p>
        </p:txBody>
      </p:sp>
      <p:sp>
        <p:nvSpPr>
          <p:cNvPr id="3" name="Espace réservé du contenu 2"/>
          <p:cNvSpPr>
            <a:spLocks noGrp="1"/>
          </p:cNvSpPr>
          <p:nvPr>
            <p:ph sz="quarter" idx="1"/>
          </p:nvPr>
        </p:nvSpPr>
        <p:spPr/>
        <p:txBody>
          <a:bodyPr>
            <a:normAutofit/>
          </a:bodyPr>
          <a:lstStyle/>
          <a:p>
            <a:r>
              <a:rPr lang="fr-CM" b="1" dirty="0" err="1" smtClean="0"/>
              <a:t>Denomination</a:t>
            </a:r>
            <a:endParaRPr lang="fr-CM" b="1" dirty="0" smtClean="0"/>
          </a:p>
          <a:p>
            <a:r>
              <a:rPr lang="fr-CM" dirty="0" err="1" smtClean="0"/>
              <a:t>Cameroon</a:t>
            </a:r>
            <a:r>
              <a:rPr lang="fr-CM" dirty="0" smtClean="0"/>
              <a:t> </a:t>
            </a:r>
            <a:r>
              <a:rPr lang="fr-CM" dirty="0" err="1" smtClean="0"/>
              <a:t>still</a:t>
            </a:r>
            <a:r>
              <a:rPr lang="fr-CM" dirty="0" smtClean="0"/>
              <a:t> uses </a:t>
            </a:r>
            <a:r>
              <a:rPr lang="fr-CM" dirty="0" err="1" smtClean="0"/>
              <a:t>words</a:t>
            </a:r>
            <a:r>
              <a:rPr lang="fr-CM" dirty="0" smtClean="0"/>
              <a:t> </a:t>
            </a:r>
            <a:r>
              <a:rPr lang="fr-CM" dirty="0" err="1" smtClean="0"/>
              <a:t>such</a:t>
            </a:r>
            <a:r>
              <a:rPr lang="fr-CM" dirty="0" smtClean="0"/>
              <a:t> as ‘</a:t>
            </a:r>
            <a:r>
              <a:rPr lang="fr-CM" dirty="0" err="1" smtClean="0"/>
              <a:t>prostition</a:t>
            </a:r>
            <a:r>
              <a:rPr lang="fr-CM" dirty="0"/>
              <a:t> </a:t>
            </a:r>
            <a:r>
              <a:rPr lang="fr-CM" dirty="0" smtClean="0"/>
              <a:t>– </a:t>
            </a:r>
            <a:r>
              <a:rPr lang="fr-CM" dirty="0" err="1" smtClean="0"/>
              <a:t>prostituting</a:t>
            </a:r>
            <a:r>
              <a:rPr lang="fr-CM" dirty="0" smtClean="0"/>
              <a:t> </a:t>
            </a:r>
            <a:r>
              <a:rPr lang="fr-CM" dirty="0" err="1" smtClean="0"/>
              <a:t>one’s</a:t>
            </a:r>
            <a:r>
              <a:rPr lang="fr-CM" dirty="0" smtClean="0"/>
              <a:t> self’ </a:t>
            </a:r>
            <a:r>
              <a:rPr lang="fr-CM" dirty="0" err="1" smtClean="0"/>
              <a:t>whose</a:t>
            </a:r>
            <a:r>
              <a:rPr lang="fr-CM" dirty="0" smtClean="0"/>
              <a:t> connotation </a:t>
            </a:r>
            <a:r>
              <a:rPr lang="fr-CM" dirty="0" err="1" smtClean="0"/>
              <a:t>remain</a:t>
            </a:r>
            <a:r>
              <a:rPr lang="fr-CM" dirty="0" smtClean="0"/>
              <a:t> </a:t>
            </a:r>
            <a:r>
              <a:rPr lang="fr-CM" dirty="0" err="1" smtClean="0"/>
              <a:t>negative</a:t>
            </a:r>
            <a:r>
              <a:rPr lang="fr-CM" dirty="0" smtClean="0"/>
              <a:t> as if to </a:t>
            </a:r>
            <a:r>
              <a:rPr lang="fr-CM" dirty="0" err="1" smtClean="0"/>
              <a:t>relay</a:t>
            </a:r>
            <a:r>
              <a:rPr lang="fr-CM" dirty="0" smtClean="0"/>
              <a:t> a </a:t>
            </a:r>
            <a:r>
              <a:rPr lang="fr-CM" dirty="0" err="1" smtClean="0"/>
              <a:t>negative</a:t>
            </a:r>
            <a:r>
              <a:rPr lang="fr-CM" dirty="0" smtClean="0"/>
              <a:t> </a:t>
            </a:r>
            <a:r>
              <a:rPr lang="fr-CM" dirty="0" err="1" smtClean="0"/>
              <a:t>idea</a:t>
            </a:r>
            <a:r>
              <a:rPr lang="fr-CM" dirty="0" smtClean="0"/>
              <a:t> about ‘</a:t>
            </a:r>
            <a:r>
              <a:rPr lang="fr-CM" dirty="0" err="1" smtClean="0"/>
              <a:t>selling</a:t>
            </a:r>
            <a:r>
              <a:rPr lang="fr-CM" dirty="0" smtClean="0"/>
              <a:t> </a:t>
            </a:r>
            <a:r>
              <a:rPr lang="fr-CM" dirty="0" err="1" smtClean="0"/>
              <a:t>one’s</a:t>
            </a:r>
            <a:r>
              <a:rPr lang="fr-CM" dirty="0" smtClean="0"/>
              <a:t> body’. </a:t>
            </a:r>
          </a:p>
          <a:p>
            <a:r>
              <a:rPr lang="fr-CM" b="1" dirty="0" smtClean="0"/>
              <a:t>On social and </a:t>
            </a:r>
            <a:r>
              <a:rPr lang="fr-CM" b="1" dirty="0" err="1" smtClean="0"/>
              <a:t>work</a:t>
            </a:r>
            <a:r>
              <a:rPr lang="fr-CM" b="1" dirty="0" smtClean="0"/>
              <a:t> </a:t>
            </a:r>
            <a:r>
              <a:rPr lang="fr-CM" b="1" dirty="0" err="1" smtClean="0"/>
              <a:t>security</a:t>
            </a:r>
            <a:r>
              <a:rPr lang="fr-CM" b="1" dirty="0" smtClean="0"/>
              <a:t> </a:t>
            </a:r>
          </a:p>
          <a:p>
            <a:r>
              <a:rPr lang="fr-CM" dirty="0" err="1" smtClean="0"/>
              <a:t>Sex</a:t>
            </a:r>
            <a:r>
              <a:rPr lang="fr-CM" dirty="0" smtClean="0"/>
              <a:t> </a:t>
            </a:r>
            <a:r>
              <a:rPr lang="fr-CM" dirty="0" err="1" smtClean="0"/>
              <a:t>work</a:t>
            </a:r>
            <a:r>
              <a:rPr lang="fr-CM" dirty="0" smtClean="0"/>
              <a:t> </a:t>
            </a:r>
            <a:r>
              <a:rPr lang="fr-CM" dirty="0" err="1" smtClean="0"/>
              <a:t>being</a:t>
            </a:r>
            <a:r>
              <a:rPr lang="fr-CM" dirty="0" smtClean="0"/>
              <a:t> </a:t>
            </a:r>
            <a:r>
              <a:rPr lang="fr-CM" dirty="0" err="1" smtClean="0"/>
              <a:t>against</a:t>
            </a:r>
            <a:r>
              <a:rPr lang="fr-CM" dirty="0" smtClean="0"/>
              <a:t> the </a:t>
            </a:r>
            <a:r>
              <a:rPr lang="fr-CM" dirty="0" err="1" smtClean="0"/>
              <a:t>law</a:t>
            </a:r>
            <a:r>
              <a:rPr lang="fr-CM" dirty="0" smtClean="0"/>
              <a:t>, no social </a:t>
            </a:r>
            <a:r>
              <a:rPr lang="fr-CM" dirty="0" err="1" smtClean="0"/>
              <a:t>security</a:t>
            </a:r>
            <a:r>
              <a:rPr lang="fr-CM" dirty="0" smtClean="0"/>
              <a:t> </a:t>
            </a:r>
            <a:r>
              <a:rPr lang="fr-CM" dirty="0" err="1" smtClean="0"/>
              <a:t>is</a:t>
            </a:r>
            <a:r>
              <a:rPr lang="fr-CM" dirty="0" smtClean="0"/>
              <a:t> </a:t>
            </a:r>
            <a:r>
              <a:rPr lang="fr-CM" dirty="0" err="1" smtClean="0"/>
              <a:t>allowed</a:t>
            </a:r>
            <a:r>
              <a:rPr lang="fr-CM" dirty="0" smtClean="0"/>
              <a:t> for a </a:t>
            </a:r>
            <a:r>
              <a:rPr lang="fr-CM" dirty="0" err="1" smtClean="0"/>
              <a:t>sex</a:t>
            </a:r>
            <a:r>
              <a:rPr lang="fr-CM" dirty="0" smtClean="0"/>
              <a:t> worker</a:t>
            </a:r>
          </a:p>
          <a:p>
            <a:r>
              <a:rPr lang="fr-CM" dirty="0" smtClean="0"/>
              <a:t>The labour code </a:t>
            </a:r>
            <a:r>
              <a:rPr lang="fr-CM" dirty="0" err="1" smtClean="0"/>
              <a:t>does</a:t>
            </a:r>
            <a:r>
              <a:rPr lang="fr-CM" dirty="0" smtClean="0"/>
              <a:t> not </a:t>
            </a:r>
            <a:r>
              <a:rPr lang="fr-CM" dirty="0" err="1" smtClean="0"/>
              <a:t>recognise</a:t>
            </a:r>
            <a:r>
              <a:rPr lang="fr-CM" dirty="0" smtClean="0"/>
              <a:t> </a:t>
            </a:r>
            <a:r>
              <a:rPr lang="fr-CM" dirty="0" err="1" smtClean="0"/>
              <a:t>sex</a:t>
            </a:r>
            <a:r>
              <a:rPr lang="fr-CM" dirty="0" smtClean="0"/>
              <a:t> </a:t>
            </a:r>
            <a:r>
              <a:rPr lang="fr-CM" dirty="0" err="1" smtClean="0"/>
              <a:t>work</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548680"/>
          </a:xfrm>
        </p:spPr>
        <p:txBody>
          <a:bodyPr>
            <a:normAutofit/>
          </a:bodyPr>
          <a:lstStyle/>
          <a:p>
            <a:r>
              <a:rPr lang="fr-CM" dirty="0" err="1" smtClean="0"/>
              <a:t>Recent</a:t>
            </a:r>
            <a:r>
              <a:rPr lang="fr-CM" dirty="0" smtClean="0"/>
              <a:t> situation</a:t>
            </a:r>
            <a:endParaRPr lang="fr-FR" dirty="0"/>
          </a:p>
        </p:txBody>
      </p:sp>
      <p:sp>
        <p:nvSpPr>
          <p:cNvPr id="3" name="Espace réservé du contenu 2"/>
          <p:cNvSpPr>
            <a:spLocks noGrp="1"/>
          </p:cNvSpPr>
          <p:nvPr>
            <p:ph sz="quarter" idx="1"/>
          </p:nvPr>
        </p:nvSpPr>
        <p:spPr>
          <a:xfrm>
            <a:off x="457200" y="548680"/>
            <a:ext cx="7467600" cy="5925272"/>
          </a:xfrm>
        </p:spPr>
        <p:txBody>
          <a:bodyPr>
            <a:normAutofit lnSpcReduction="10000"/>
          </a:bodyPr>
          <a:lstStyle/>
          <a:p>
            <a:pPr lvl="0">
              <a:buClr>
                <a:srgbClr val="FE8637"/>
              </a:buClr>
            </a:pPr>
            <a:r>
              <a:rPr lang="en-GB" sz="1700" dirty="0" smtClean="0">
                <a:solidFill>
                  <a:prstClr val="black"/>
                </a:solidFill>
              </a:rPr>
              <a:t>We got to know this recently through the arbitrary arrest of 5 members of AJO, men sex workers who are peer, under an accusation of ‘suspicion of homosexual practices’. </a:t>
            </a:r>
          </a:p>
          <a:p>
            <a:pPr lvl="0">
              <a:buClr>
                <a:srgbClr val="FE8637"/>
              </a:buClr>
            </a:pPr>
            <a:r>
              <a:rPr lang="en-GB" sz="1700" dirty="0" smtClean="0">
                <a:solidFill>
                  <a:prstClr val="black"/>
                </a:solidFill>
              </a:rPr>
              <a:t>After 9 days of arbitrary incarceration flawed with irregularities and thanks to national and international solidarity from our partners as well as advocacy work and the intervention of lawyers, our peers were freed even if that may be temporary for some of them.</a:t>
            </a:r>
          </a:p>
          <a:p>
            <a:pPr lvl="0">
              <a:buClr>
                <a:srgbClr val="FE8637"/>
              </a:buClr>
            </a:pPr>
            <a:r>
              <a:rPr lang="en-GB" sz="1700" dirty="0" smtClean="0">
                <a:solidFill>
                  <a:prstClr val="black"/>
                </a:solidFill>
              </a:rPr>
              <a:t>Unbearable incarceration conditions have caused psychological trauma to many of them, skin conditions and an interruption in their daily intake of ART. </a:t>
            </a:r>
          </a:p>
          <a:p>
            <a:pPr lvl="0">
              <a:buClr>
                <a:srgbClr val="FE8637"/>
              </a:buClr>
            </a:pPr>
            <a:r>
              <a:rPr lang="en-GB" sz="1700" dirty="0" smtClean="0">
                <a:solidFill>
                  <a:prstClr val="black"/>
                </a:solidFill>
              </a:rPr>
              <a:t>Manoeuvers to influence our peers have taken place in order to discover the list of numbers of all our sex worker peers and at the same time remove the President of AJO: meaning me. </a:t>
            </a:r>
          </a:p>
          <a:p>
            <a:pPr lvl="0">
              <a:buClr>
                <a:srgbClr val="FE8637"/>
              </a:buClr>
            </a:pPr>
            <a:r>
              <a:rPr lang="en-GB" sz="1700" dirty="0" smtClean="0">
                <a:solidFill>
                  <a:prstClr val="black"/>
                </a:solidFill>
              </a:rPr>
              <a:t>The inexplicit aim of this manoeuver was surely to destabilise deeply our group and our efforts to offer better perspectives to sex workers in Cameroon and in particularly in the West of Cameroon.</a:t>
            </a:r>
          </a:p>
          <a:p>
            <a:pPr lvl="0">
              <a:buClr>
                <a:srgbClr val="FE8637"/>
              </a:buClr>
            </a:pPr>
            <a:r>
              <a:rPr lang="en-GB" sz="1700" dirty="0" smtClean="0">
                <a:solidFill>
                  <a:prstClr val="black"/>
                </a:solidFill>
              </a:rPr>
              <a:t>We continue to deplore that some of our peers are still under judiciary proceedings because they lost their personal belongings during their arrests. </a:t>
            </a:r>
          </a:p>
          <a:p>
            <a:pPr lvl="0">
              <a:buClr>
                <a:srgbClr val="FE8637"/>
              </a:buClr>
            </a:pPr>
            <a:r>
              <a:rPr lang="en-GB" sz="1700" dirty="0" smtClean="0">
                <a:solidFill>
                  <a:prstClr val="black"/>
                </a:solidFill>
              </a:rPr>
              <a:t>As of now, we are obviously worried for our peers. The date of the next trial is not known. </a:t>
            </a:r>
            <a:endParaRPr lang="en-GB" sz="17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1000"/>
                                        <p:tgtEl>
                                          <p:spTgt spid="3">
                                            <p:txEl>
                                              <p:pRg st="4" end="4"/>
                                            </p:txEl>
                                          </p:spTgt>
                                        </p:tgtEl>
                                      </p:cBhvr>
                                    </p:animEffect>
                                    <p:anim calcmode="lin" valueType="num">
                                      <p:cBhvr>
                                        <p:cTn id="4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1000"/>
                                        <p:tgtEl>
                                          <p:spTgt spid="3">
                                            <p:txEl>
                                              <p:pRg st="5" end="5"/>
                                            </p:txEl>
                                          </p:spTgt>
                                        </p:tgtEl>
                                      </p:cBhvr>
                                    </p:animEffect>
                                    <p:anim calcmode="lin" valueType="num">
                                      <p:cBhvr>
                                        <p:cTn id="5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1000"/>
                                        <p:tgtEl>
                                          <p:spTgt spid="3">
                                            <p:txEl>
                                              <p:pRg st="6" end="6"/>
                                            </p:txEl>
                                          </p:spTgt>
                                        </p:tgtEl>
                                      </p:cBhvr>
                                    </p:animEffect>
                                    <p:anim calcmode="lin" valueType="num">
                                      <p:cBhvr>
                                        <p:cTn id="6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M" dirty="0" err="1" smtClean="0"/>
              <a:t>Sociocultural</a:t>
            </a:r>
            <a:r>
              <a:rPr lang="fr-CM" dirty="0" smtClean="0"/>
              <a:t> perception </a:t>
            </a:r>
            <a:r>
              <a:rPr lang="fr-CM" dirty="0" err="1" smtClean="0"/>
              <a:t>is</a:t>
            </a:r>
            <a:r>
              <a:rPr lang="fr-CM" dirty="0" smtClean="0"/>
              <a:t> not a consolation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On </a:t>
            </a:r>
            <a:r>
              <a:rPr lang="fr-CM" dirty="0" err="1" smtClean="0"/>
              <a:t>limited</a:t>
            </a:r>
            <a:r>
              <a:rPr lang="fr-CM" dirty="0" smtClean="0"/>
              <a:t> </a:t>
            </a:r>
            <a:r>
              <a:rPr lang="fr-CM" dirty="0" err="1" smtClean="0"/>
              <a:t>sociocultural</a:t>
            </a:r>
            <a:r>
              <a:rPr lang="fr-CM" dirty="0" smtClean="0"/>
              <a:t> practices</a:t>
            </a:r>
            <a:endParaRPr lang="fr-FR" dirty="0"/>
          </a:p>
        </p:txBody>
      </p:sp>
      <p:sp>
        <p:nvSpPr>
          <p:cNvPr id="3" name="Espace réservé du texte 2"/>
          <p:cNvSpPr>
            <a:spLocks noGrp="1"/>
          </p:cNvSpPr>
          <p:nvPr>
            <p:ph type="body" idx="1"/>
          </p:nvPr>
        </p:nvSpPr>
        <p:spPr/>
        <p:txBody>
          <a:bodyPr/>
          <a:lstStyle/>
          <a:p>
            <a:r>
              <a:rPr lang="fr-CM" dirty="0" smtClean="0"/>
              <a:t>An agressive and violent perception</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413</TotalTime>
  <Words>832</Words>
  <Application>Microsoft Macintosh PowerPoint</Application>
  <PresentationFormat>On-screen Show (4:3)</PresentationFormat>
  <Paragraphs>64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Century Schoolbook</vt:lpstr>
      <vt:lpstr>Wingdings</vt:lpstr>
      <vt:lpstr>Wingdings 2</vt:lpstr>
      <vt:lpstr>Oriel</vt:lpstr>
      <vt:lpstr>AVENIR JEUNE DE L’OUEST (AJO)</vt:lpstr>
      <vt:lpstr>Impact of punitive laws, policies and practices on sex workers’ vulnerability to hiv and respect of their human rights.</vt:lpstr>
      <vt:lpstr>These punitive laws, policies and practices</vt:lpstr>
      <vt:lpstr>Reading of the laws on sex work in Cameroon</vt:lpstr>
      <vt:lpstr>Article 343 of the penal procedurial code in cameroon</vt:lpstr>
      <vt:lpstr>The consequences</vt:lpstr>
      <vt:lpstr>Recent situation</vt:lpstr>
      <vt:lpstr>Sociocultural perception is not a consolation</vt:lpstr>
      <vt:lpstr>On limited sociocultural practices</vt:lpstr>
      <vt:lpstr>Cameroon is still strongly attached to its traditional values</vt:lpstr>
      <vt:lpstr>Personal skills that get hurt</vt:lpstr>
      <vt:lpstr>The prevalence of HIV in the sex worker community</vt:lpstr>
      <vt:lpstr>Worrying numbers</vt:lpstr>
      <vt:lpstr>PowerPoint Presentation</vt:lpstr>
      <vt:lpstr>How to respond effectively and sustainably??? </vt:lpstr>
      <vt:lpstr>Some reflections</vt:lpstr>
      <vt:lpstr>An international solidarity of sex workers for a global response</vt:lpstr>
      <vt:lpstr>Global situation, global response taking into account the specificities of different contexts  Logistical and financial support remain important</vt:lpstr>
      <vt:lpstr>A targeted intervention</vt:lpstr>
      <vt:lpstr>PowerPoint Presentation</vt:lpstr>
      <vt:lpstr>Your questions</vt:lpstr>
      <vt:lpstr>Merci pour votre attention !!!</vt:lpstr>
    </vt:vector>
  </TitlesOfParts>
  <Company>Microsoft</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AVENIR JEUNE DE L’OUEST</dc:title>
  <dc:creator>Microsoft</dc:creator>
  <cp:lastModifiedBy>Luca D</cp:lastModifiedBy>
  <cp:revision>49</cp:revision>
  <dcterms:created xsi:type="dcterms:W3CDTF">2018-06-06T14:01:51Z</dcterms:created>
  <dcterms:modified xsi:type="dcterms:W3CDTF">2018-07-23T10:13:57Z</dcterms:modified>
</cp:coreProperties>
</file>